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5" r:id="rId5"/>
    <p:sldId id="260" r:id="rId6"/>
    <p:sldId id="258" r:id="rId7"/>
    <p:sldId id="264" r:id="rId8"/>
    <p:sldId id="259" r:id="rId9"/>
    <p:sldId id="267" r:id="rId10"/>
    <p:sldId id="263" r:id="rId11"/>
    <p:sldId id="268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460F"/>
    <a:srgbClr val="004800"/>
    <a:srgbClr val="FFFFCC"/>
    <a:srgbClr val="800000"/>
    <a:srgbClr val="000000"/>
    <a:srgbClr val="3F74C1"/>
    <a:srgbClr val="09A31B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5" autoAdjust="0"/>
  </p:normalViewPr>
  <p:slideViewPr>
    <p:cSldViewPr>
      <p:cViewPr varScale="1">
        <p:scale>
          <a:sx n="62" d="100"/>
          <a:sy n="62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wner\Desktop\TES\Jamming%20with%20error%20ba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0.12139786406009594"/>
          <c:y val="0.16469247594050737"/>
          <c:w val="0.83672265966754245"/>
          <c:h val="0.5577539468014259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On the Dune</c:v>
                </c:pt>
              </c:strCache>
            </c:strRef>
          </c:tx>
          <c:spPr>
            <a:solidFill>
              <a:srgbClr val="000000"/>
            </a:solidFill>
          </c:spPr>
          <c:cat>
            <c:strRef>
              <c:f>Sheet1!$A$2:$A$10</c:f>
              <c:strCache>
                <c:ptCount val="7"/>
                <c:pt idx="0">
                  <c:v>Anorthoclase </c:v>
                </c:pt>
                <c:pt idx="1">
                  <c:v>Anorthite </c:v>
                </c:pt>
                <c:pt idx="2">
                  <c:v>Microcline </c:v>
                </c:pt>
                <c:pt idx="3">
                  <c:v>Olivine Fo35 </c:v>
                </c:pt>
                <c:pt idx="4">
                  <c:v>Enstatite </c:v>
                </c:pt>
                <c:pt idx="5">
                  <c:v>Diopside </c:v>
                </c:pt>
                <c:pt idx="6">
                  <c:v>Quartz 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21.45</c:v>
                </c:pt>
                <c:pt idx="1">
                  <c:v>20.03</c:v>
                </c:pt>
                <c:pt idx="2">
                  <c:v>19.38</c:v>
                </c:pt>
                <c:pt idx="3">
                  <c:v>17.079999999999988</c:v>
                </c:pt>
                <c:pt idx="4">
                  <c:v>11.57</c:v>
                </c:pt>
                <c:pt idx="5">
                  <c:v>5.67</c:v>
                </c:pt>
                <c:pt idx="6">
                  <c:v>4.8199999999999985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Off the Dune North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Sheet1!$A$2:$A$10</c:f>
              <c:strCache>
                <c:ptCount val="7"/>
                <c:pt idx="0">
                  <c:v>Anorthoclase </c:v>
                </c:pt>
                <c:pt idx="1">
                  <c:v>Anorthite </c:v>
                </c:pt>
                <c:pt idx="2">
                  <c:v>Microcline </c:v>
                </c:pt>
                <c:pt idx="3">
                  <c:v>Olivine Fo35 </c:v>
                </c:pt>
                <c:pt idx="4">
                  <c:v>Enstatite </c:v>
                </c:pt>
                <c:pt idx="5">
                  <c:v>Diopside </c:v>
                </c:pt>
                <c:pt idx="6">
                  <c:v>Quartz 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22.02</c:v>
                </c:pt>
                <c:pt idx="1">
                  <c:v>14.360000000000021</c:v>
                </c:pt>
                <c:pt idx="2">
                  <c:v>19.100000000000001</c:v>
                </c:pt>
                <c:pt idx="3">
                  <c:v>21.87</c:v>
                </c:pt>
                <c:pt idx="4">
                  <c:v>13.05</c:v>
                </c:pt>
                <c:pt idx="5">
                  <c:v>4.51</c:v>
                </c:pt>
                <c:pt idx="6">
                  <c:v>5.09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Off the Dune South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Sheet1!$A$2:$A$10</c:f>
              <c:strCache>
                <c:ptCount val="7"/>
                <c:pt idx="0">
                  <c:v>Anorthoclase </c:v>
                </c:pt>
                <c:pt idx="1">
                  <c:v>Anorthite </c:v>
                </c:pt>
                <c:pt idx="2">
                  <c:v>Microcline </c:v>
                </c:pt>
                <c:pt idx="3">
                  <c:v>Olivine Fo35 </c:v>
                </c:pt>
                <c:pt idx="4">
                  <c:v>Enstatite </c:v>
                </c:pt>
                <c:pt idx="5">
                  <c:v>Diopside </c:v>
                </c:pt>
                <c:pt idx="6">
                  <c:v>Quartz 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24.830000000000005</c:v>
                </c:pt>
                <c:pt idx="1">
                  <c:v>17.29</c:v>
                </c:pt>
                <c:pt idx="2">
                  <c:v>18.29</c:v>
                </c:pt>
                <c:pt idx="3">
                  <c:v>18.100000000000001</c:v>
                </c:pt>
                <c:pt idx="4">
                  <c:v>14.29</c:v>
                </c:pt>
                <c:pt idx="5">
                  <c:v>1.48</c:v>
                </c:pt>
                <c:pt idx="6">
                  <c:v>5.71</c:v>
                </c:pt>
              </c:numCache>
            </c:numRef>
          </c:val>
        </c:ser>
        <c:axId val="60514304"/>
        <c:axId val="60515840"/>
      </c:barChart>
      <c:catAx>
        <c:axId val="60514304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>
                <a:solidFill>
                  <a:srgbClr val="002060"/>
                </a:solidFill>
              </a:defRPr>
            </a:pPr>
            <a:endParaRPr lang="en-US"/>
          </a:p>
        </c:txPr>
        <c:crossAx val="60515840"/>
        <c:crosses val="autoZero"/>
        <c:auto val="1"/>
        <c:lblAlgn val="ctr"/>
        <c:lblOffset val="100"/>
      </c:catAx>
      <c:valAx>
        <c:axId val="60515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400" b="1">
                <a:solidFill>
                  <a:srgbClr val="002060"/>
                </a:solidFill>
              </a:defRPr>
            </a:pPr>
            <a:endParaRPr lang="en-US"/>
          </a:p>
        </c:txPr>
        <c:crossAx val="60514304"/>
        <c:crosses val="autoZero"/>
        <c:crossBetween val="between"/>
      </c:valAx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c:spPr>
    </c:plotArea>
    <c:legend>
      <c:legendPos val="r"/>
      <c:layout>
        <c:manualLayout>
          <c:xMode val="edge"/>
          <c:yMode val="edge"/>
          <c:x val="0.76529713473315863"/>
          <c:y val="0.11039706164778181"/>
          <c:w val="0.19164730971128621"/>
          <c:h val="0.67020837334357719"/>
        </c:manualLayout>
      </c:layout>
      <c:spPr>
        <a:solidFill>
          <a:schemeClr val="bg2">
            <a:lumMod val="75000"/>
          </a:schemeClr>
        </a:solidFill>
      </c:spPr>
      <c:txPr>
        <a:bodyPr/>
        <a:lstStyle/>
        <a:p>
          <a:pPr>
            <a:defRPr sz="2400" b="1">
              <a:solidFill>
                <a:srgbClr val="00206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798355882406997"/>
          <c:y val="0.10441452882905765"/>
          <c:w val="0.72246265815639321"/>
          <c:h val="0.6948603322847684"/>
        </c:manualLayout>
      </c:layout>
      <c:scatterChart>
        <c:scatterStyle val="lineMarker"/>
        <c:ser>
          <c:idx val="0"/>
          <c:order val="0"/>
          <c:tx>
            <c:v>Dune 1 On</c:v>
          </c:tx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004800"/>
              </a:solidFill>
            </c:spPr>
          </c:marker>
          <c:errBars>
            <c:errDir val="y"/>
            <c:errBarType val="both"/>
            <c:errValType val="cust"/>
            <c:plus>
              <c:numRef>
                <c:f>'Chart in Microsoft Office Power'!$B$2</c:f>
                <c:numCache>
                  <c:formatCode>General</c:formatCode>
                  <c:ptCount val="1"/>
                  <c:pt idx="0">
                    <c:v>9.15</c:v>
                  </c:pt>
                </c:numCache>
              </c:numRef>
            </c:plus>
            <c:minus>
              <c:numRef>
                <c:f>'Chart in Microsoft Office Power'!$B$2</c:f>
                <c:numCache>
                  <c:formatCode>General</c:formatCode>
                  <c:ptCount val="1"/>
                  <c:pt idx="0">
                    <c:v>9.15</c:v>
                  </c:pt>
                </c:numCache>
              </c:numRef>
            </c:minus>
            <c:spPr>
              <a:ln>
                <a:solidFill>
                  <a:srgbClr val="FF0000">
                    <a:alpha val="76000"/>
                  </a:srgbClr>
                </a:solidFill>
              </a:ln>
            </c:spPr>
          </c:errBars>
          <c:errBars>
            <c:errDir val="x"/>
            <c:errBarType val="both"/>
            <c:errValType val="cust"/>
            <c:plus>
              <c:numRef>
                <c:f>'Chart in Microsoft Office Power'!$D$2</c:f>
                <c:numCache>
                  <c:formatCode>General</c:formatCode>
                  <c:ptCount val="1"/>
                  <c:pt idx="0">
                    <c:v>10.11</c:v>
                  </c:pt>
                </c:numCache>
              </c:numRef>
            </c:plus>
            <c:minus>
              <c:numRef>
                <c:f>'Chart in Microsoft Office Power'!$D$2</c:f>
                <c:numCache>
                  <c:formatCode>General</c:formatCode>
                  <c:ptCount val="1"/>
                  <c:pt idx="0">
                    <c:v>10.11</c:v>
                  </c:pt>
                </c:numCache>
              </c:numRef>
            </c:minus>
            <c:spPr>
              <a:ln>
                <a:solidFill>
                  <a:srgbClr val="FF0000">
                    <a:alpha val="73000"/>
                  </a:srgbClr>
                </a:solidFill>
              </a:ln>
            </c:spPr>
          </c:errBars>
          <c:xVal>
            <c:numRef>
              <c:f>'Chart in Microsoft Office Power'!$C$2:$D$2</c:f>
              <c:numCache>
                <c:formatCode>General</c:formatCode>
                <c:ptCount val="2"/>
                <c:pt idx="0">
                  <c:v>11.81</c:v>
                </c:pt>
                <c:pt idx="1">
                  <c:v>10.11</c:v>
                </c:pt>
              </c:numCache>
            </c:numRef>
          </c:xVal>
          <c:yVal>
            <c:numRef>
              <c:f>'Chart in Microsoft Office Power'!$A$2</c:f>
              <c:numCache>
                <c:formatCode>General</c:formatCode>
                <c:ptCount val="1"/>
                <c:pt idx="0">
                  <c:v>8.82</c:v>
                </c:pt>
              </c:numCache>
            </c:numRef>
          </c:yVal>
        </c:ser>
        <c:ser>
          <c:idx val="2"/>
          <c:order val="1"/>
          <c:tx>
            <c:v>Dune 2 On</c:v>
          </c:tx>
          <c:spPr>
            <a:ln w="28575">
              <a:noFill/>
            </a:ln>
          </c:spPr>
          <c:marker>
            <c:symbol val="triangle"/>
            <c:size val="13"/>
            <c:spPr>
              <a:solidFill>
                <a:srgbClr val="00B0F0"/>
              </a:solidFill>
            </c:spPr>
          </c:marker>
          <c:errBars>
            <c:errDir val="x"/>
            <c:errBarType val="both"/>
            <c:errValType val="cust"/>
            <c:plus>
              <c:numRef>
                <c:f>'Chart in Microsoft Office Power'!$D$6</c:f>
                <c:numCache>
                  <c:formatCode>General</c:formatCode>
                  <c:ptCount val="1"/>
                  <c:pt idx="0">
                    <c:v>18.7</c:v>
                  </c:pt>
                </c:numCache>
              </c:numRef>
            </c:plus>
            <c:minus>
              <c:numRef>
                <c:f>'Chart in Microsoft Office Power'!$D$6</c:f>
                <c:numCache>
                  <c:formatCode>General</c:formatCode>
                  <c:ptCount val="1"/>
                  <c:pt idx="0">
                    <c:v>18.7</c:v>
                  </c:pt>
                </c:numCache>
              </c:numRef>
            </c:minus>
            <c:spPr>
              <a:ln>
                <a:solidFill>
                  <a:srgbClr val="002060">
                    <a:alpha val="74000"/>
                  </a:srgbClr>
                </a:solidFill>
              </a:ln>
            </c:spPr>
          </c:errBars>
          <c:errBars>
            <c:errDir val="y"/>
            <c:errBarType val="both"/>
            <c:errValType val="cust"/>
            <c:plus>
              <c:numRef>
                <c:f>'Chart in Microsoft Office Power'!$B$10</c:f>
                <c:numCache>
                  <c:formatCode>General</c:formatCode>
                  <c:ptCount val="1"/>
                  <c:pt idx="0">
                    <c:v>9.94</c:v>
                  </c:pt>
                </c:numCache>
              </c:numRef>
            </c:plus>
            <c:minus>
              <c:numRef>
                <c:f>'Chart in Microsoft Office Power'!$B$10</c:f>
                <c:numCache>
                  <c:formatCode>General</c:formatCode>
                  <c:ptCount val="1"/>
                  <c:pt idx="0">
                    <c:v>9.94</c:v>
                  </c:pt>
                </c:numCache>
              </c:numRef>
            </c:minus>
            <c:spPr>
              <a:ln>
                <a:solidFill>
                  <a:srgbClr val="002060"/>
                </a:solidFill>
              </a:ln>
            </c:spPr>
          </c:errBars>
          <c:xVal>
            <c:numRef>
              <c:f>'Chart in Microsoft Office Power'!$C$6</c:f>
              <c:numCache>
                <c:formatCode>General</c:formatCode>
                <c:ptCount val="1"/>
                <c:pt idx="0">
                  <c:v>18.260000000000002</c:v>
                </c:pt>
              </c:numCache>
            </c:numRef>
          </c:xVal>
          <c:yVal>
            <c:numRef>
              <c:f>'Chart in Microsoft Office Power'!$A$6</c:f>
              <c:numCache>
                <c:formatCode>General</c:formatCode>
                <c:ptCount val="1"/>
                <c:pt idx="0">
                  <c:v>2.9699999999999998</c:v>
                </c:pt>
              </c:numCache>
            </c:numRef>
          </c:yVal>
        </c:ser>
        <c:ser>
          <c:idx val="4"/>
          <c:order val="2"/>
          <c:tx>
            <c:v>Dune 3 On</c:v>
          </c:tx>
          <c:spPr>
            <a:ln w="28575">
              <a:noFill/>
            </a:ln>
          </c:spPr>
          <c:marker>
            <c:symbol val="circle"/>
            <c:size val="11"/>
            <c:spPr>
              <a:solidFill>
                <a:srgbClr val="FFC000"/>
              </a:solidFill>
            </c:spPr>
          </c:marker>
          <c:errBars>
            <c:errDir val="y"/>
            <c:errBarType val="both"/>
            <c:errValType val="cust"/>
            <c:plus>
              <c:numRef>
                <c:f>'Chart in Microsoft Office Power'!$B$10</c:f>
                <c:numCache>
                  <c:formatCode>General</c:formatCode>
                  <c:ptCount val="1"/>
                  <c:pt idx="0">
                    <c:v>9.94</c:v>
                  </c:pt>
                </c:numCache>
              </c:numRef>
            </c:plus>
            <c:minus>
              <c:numRef>
                <c:f>'Chart in Microsoft Office Power'!$B$10</c:f>
                <c:numCache>
                  <c:formatCode>General</c:formatCode>
                  <c:ptCount val="1"/>
                  <c:pt idx="0">
                    <c:v>9.94</c:v>
                  </c:pt>
                </c:numCache>
              </c:numRef>
            </c:minus>
            <c:spPr>
              <a:ln>
                <a:solidFill>
                  <a:srgbClr val="FFC000"/>
                </a:solidFill>
              </a:ln>
            </c:spPr>
          </c:errBars>
          <c:errBars>
            <c:errDir val="x"/>
            <c:errBarType val="both"/>
            <c:errValType val="cust"/>
            <c:plus>
              <c:numRef>
                <c:f>'Chart in Microsoft Office Power'!$D$10</c:f>
                <c:numCache>
                  <c:formatCode>General</c:formatCode>
                  <c:ptCount val="1"/>
                  <c:pt idx="0">
                    <c:v>20.34</c:v>
                  </c:pt>
                </c:numCache>
              </c:numRef>
            </c:plus>
            <c:minus>
              <c:numRef>
                <c:f>'Chart in Microsoft Office Power'!$D$10</c:f>
                <c:numCache>
                  <c:formatCode>General</c:formatCode>
                  <c:ptCount val="1"/>
                  <c:pt idx="0">
                    <c:v>20.34</c:v>
                  </c:pt>
                </c:numCache>
              </c:numRef>
            </c:minus>
            <c:spPr>
              <a:ln>
                <a:solidFill>
                  <a:srgbClr val="FFC000"/>
                </a:solidFill>
              </a:ln>
            </c:spPr>
          </c:errBars>
          <c:xVal>
            <c:numRef>
              <c:f>'Chart in Microsoft Office Power'!$C$10</c:f>
              <c:numCache>
                <c:formatCode>General</c:formatCode>
                <c:ptCount val="1"/>
                <c:pt idx="0">
                  <c:v>22.82</c:v>
                </c:pt>
              </c:numCache>
            </c:numRef>
          </c:xVal>
          <c:yVal>
            <c:numRef>
              <c:f>'Chart in Microsoft Office Power'!$A$10</c:f>
              <c:numCache>
                <c:formatCode>General</c:formatCode>
                <c:ptCount val="1"/>
                <c:pt idx="0">
                  <c:v>8.2200000000000024</c:v>
                </c:pt>
              </c:numCache>
            </c:numRef>
          </c:yVal>
        </c:ser>
        <c:ser>
          <c:idx val="6"/>
          <c:order val="3"/>
          <c:tx>
            <c:v>Dune 4 On</c:v>
          </c:tx>
          <c:spPr>
            <a:ln w="28575">
              <a:noFill/>
            </a:ln>
          </c:spPr>
          <c:marker>
            <c:symbol val="diamond"/>
            <c:size val="14"/>
            <c:spPr>
              <a:solidFill>
                <a:srgbClr val="7030A0"/>
              </a:solidFill>
            </c:spPr>
          </c:marker>
          <c:errBars>
            <c:errDir val="y"/>
            <c:errBarType val="both"/>
            <c:errValType val="cust"/>
            <c:plus>
              <c:numRef>
                <c:f>'Chart in Microsoft Office Power'!$B$14</c:f>
                <c:numCache>
                  <c:formatCode>General</c:formatCode>
                  <c:ptCount val="1"/>
                  <c:pt idx="0">
                    <c:v>12.01</c:v>
                  </c:pt>
                </c:numCache>
              </c:numRef>
            </c:plus>
            <c:minus>
              <c:numRef>
                <c:f>'Chart in Microsoft Office Power'!$B$14</c:f>
                <c:numCache>
                  <c:formatCode>General</c:formatCode>
                  <c:ptCount val="1"/>
                  <c:pt idx="0">
                    <c:v>12.01</c:v>
                  </c:pt>
                </c:numCache>
              </c:numRef>
            </c:minus>
            <c:spPr>
              <a:ln>
                <a:solidFill>
                  <a:srgbClr val="7030A0">
                    <a:alpha val="87000"/>
                  </a:srgbClr>
                </a:solidFill>
              </a:ln>
            </c:spPr>
          </c:errBars>
          <c:errBars>
            <c:errDir val="x"/>
            <c:errBarType val="both"/>
            <c:errValType val="cust"/>
            <c:plus>
              <c:numRef>
                <c:f>'Chart in Microsoft Office Power'!$D$14</c:f>
                <c:numCache>
                  <c:formatCode>General</c:formatCode>
                  <c:ptCount val="1"/>
                  <c:pt idx="0">
                    <c:v>34.590000000000003</c:v>
                  </c:pt>
                </c:numCache>
              </c:numRef>
            </c:plus>
            <c:minus>
              <c:numRef>
                <c:f>'Chart in Microsoft Office Power'!$D$14</c:f>
                <c:numCache>
                  <c:formatCode>General</c:formatCode>
                  <c:ptCount val="1"/>
                  <c:pt idx="0">
                    <c:v>34.590000000000003</c:v>
                  </c:pt>
                </c:numCache>
              </c:numRef>
            </c:minus>
            <c:spPr>
              <a:ln>
                <a:solidFill>
                  <a:srgbClr val="7030A0">
                    <a:alpha val="72000"/>
                  </a:srgbClr>
                </a:solidFill>
              </a:ln>
            </c:spPr>
          </c:errBars>
          <c:xVal>
            <c:numRef>
              <c:f>'Chart in Microsoft Office Power'!$C$14</c:f>
              <c:numCache>
                <c:formatCode>General</c:formatCode>
                <c:ptCount val="1"/>
                <c:pt idx="0">
                  <c:v>12.26</c:v>
                </c:pt>
              </c:numCache>
            </c:numRef>
          </c:xVal>
          <c:yVal>
            <c:numRef>
              <c:f>'Chart in Microsoft Office Power'!$A$14</c:f>
              <c:numCache>
                <c:formatCode>General</c:formatCode>
                <c:ptCount val="1"/>
                <c:pt idx="0">
                  <c:v>36.090000000000003</c:v>
                </c:pt>
              </c:numCache>
            </c:numRef>
          </c:yVal>
        </c:ser>
        <c:ser>
          <c:idx val="8"/>
          <c:order val="4"/>
          <c:tx>
            <c:v>Dune 5 On</c:v>
          </c:tx>
          <c:spPr>
            <a:ln w="28575">
              <a:noFill/>
            </a:ln>
          </c:spPr>
          <c:marker>
            <c:symbol val="square"/>
            <c:size val="11"/>
            <c:spPr>
              <a:solidFill>
                <a:srgbClr val="000000"/>
              </a:solidFill>
            </c:spPr>
          </c:marker>
          <c:errBars>
            <c:errDir val="y"/>
            <c:errBarType val="both"/>
            <c:errValType val="cust"/>
            <c:plus>
              <c:numRef>
                <c:f>'Chart in Microsoft Office Power'!$B$18</c:f>
                <c:numCache>
                  <c:formatCode>General</c:formatCode>
                  <c:ptCount val="1"/>
                  <c:pt idx="0">
                    <c:v>8.65</c:v>
                  </c:pt>
                </c:numCache>
              </c:numRef>
            </c:plus>
            <c:minus>
              <c:numRef>
                <c:f>'Chart in Microsoft Office Power'!$B$18</c:f>
                <c:numCache>
                  <c:formatCode>General</c:formatCode>
                  <c:ptCount val="1"/>
                  <c:pt idx="0">
                    <c:v>8.65</c:v>
                  </c:pt>
                </c:numCache>
              </c:numRef>
            </c:minus>
            <c:spPr>
              <a:ln>
                <a:solidFill>
                  <a:sysClr val="windowText" lastClr="000000">
                    <a:alpha val="71000"/>
                  </a:sysClr>
                </a:solidFill>
              </a:ln>
            </c:spPr>
          </c:errBars>
          <c:errBars>
            <c:errDir val="x"/>
            <c:errBarType val="both"/>
            <c:errValType val="cust"/>
            <c:plus>
              <c:numRef>
                <c:f>'Chart in Microsoft Office Power'!$D$10</c:f>
                <c:numCache>
                  <c:formatCode>General</c:formatCode>
                  <c:ptCount val="1"/>
                  <c:pt idx="0">
                    <c:v>20.34</c:v>
                  </c:pt>
                </c:numCache>
              </c:numRef>
            </c:plus>
            <c:minus>
              <c:numRef>
                <c:f>'Chart in Microsoft Office Power'!$D$10</c:f>
                <c:numCache>
                  <c:formatCode>General</c:formatCode>
                  <c:ptCount val="1"/>
                  <c:pt idx="0">
                    <c:v>20.34</c:v>
                  </c:pt>
                </c:numCache>
              </c:numRef>
            </c:minus>
          </c:errBars>
          <c:xVal>
            <c:numRef>
              <c:f>'Chart in Microsoft Office Power'!$C$18</c:f>
              <c:numCache>
                <c:formatCode>General</c:formatCode>
                <c:ptCount val="1"/>
                <c:pt idx="0">
                  <c:v>21.45</c:v>
                </c:pt>
              </c:numCache>
            </c:numRef>
          </c:xVal>
          <c:yVal>
            <c:numRef>
              <c:f>'Chart in Microsoft Office Power'!$A$18</c:f>
              <c:numCache>
                <c:formatCode>General</c:formatCode>
                <c:ptCount val="1"/>
                <c:pt idx="0">
                  <c:v>17.079999999999988</c:v>
                </c:pt>
              </c:numCache>
            </c:numRef>
          </c:yVal>
        </c:ser>
        <c:ser>
          <c:idx val="10"/>
          <c:order val="5"/>
          <c:tx>
            <c:v>Dune 6 On</c:v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CF460F"/>
              </a:solidFill>
            </c:spPr>
          </c:marker>
          <c:errBars>
            <c:errDir val="y"/>
            <c:errBarType val="both"/>
            <c:errValType val="cust"/>
            <c:plus>
              <c:numRef>
                <c:f>'Chart in Microsoft Office Power'!$B$22</c:f>
                <c:numCache>
                  <c:formatCode>General</c:formatCode>
                  <c:ptCount val="1"/>
                  <c:pt idx="0">
                    <c:v>10.360000000000008</c:v>
                  </c:pt>
                </c:numCache>
              </c:numRef>
            </c:plus>
            <c:minus>
              <c:numRef>
                <c:f>'Chart in Microsoft Office Power'!$B$22</c:f>
                <c:numCache>
                  <c:formatCode>General</c:formatCode>
                  <c:ptCount val="1"/>
                  <c:pt idx="0">
                    <c:v>10.360000000000008</c:v>
                  </c:pt>
                </c:numCache>
              </c:numRef>
            </c:minus>
            <c:spPr>
              <a:ln>
                <a:solidFill>
                  <a:srgbClr val="00B0F0">
                    <a:alpha val="68000"/>
                  </a:srgbClr>
                </a:solidFill>
              </a:ln>
            </c:spPr>
          </c:errBars>
          <c:errBars>
            <c:errDir val="x"/>
            <c:errBarType val="both"/>
            <c:errValType val="cust"/>
            <c:plus>
              <c:numRef>
                <c:f>'Chart in Microsoft Office Power'!$D$22</c:f>
                <c:numCache>
                  <c:formatCode>General</c:formatCode>
                  <c:ptCount val="1"/>
                  <c:pt idx="0">
                    <c:v>18.760000000000002</c:v>
                  </c:pt>
                </c:numCache>
              </c:numRef>
            </c:plus>
            <c:minus>
              <c:numRef>
                <c:f>'Chart in Microsoft Office Power'!$D$22</c:f>
                <c:numCache>
                  <c:formatCode>General</c:formatCode>
                  <c:ptCount val="1"/>
                  <c:pt idx="0">
                    <c:v>18.760000000000002</c:v>
                  </c:pt>
                </c:numCache>
              </c:numRef>
            </c:minus>
            <c:spPr>
              <a:ln>
                <a:solidFill>
                  <a:srgbClr val="00B0F0"/>
                </a:solidFill>
              </a:ln>
            </c:spPr>
          </c:errBars>
          <c:xVal>
            <c:numRef>
              <c:f>'Chart in Microsoft Office Power'!$C$22</c:f>
              <c:numCache>
                <c:formatCode>General</c:formatCode>
                <c:ptCount val="1"/>
                <c:pt idx="0">
                  <c:v>23.95</c:v>
                </c:pt>
              </c:numCache>
            </c:numRef>
          </c:xVal>
          <c:yVal>
            <c:numRef>
              <c:f>'Chart in Microsoft Office Power'!$A$22</c:f>
              <c:numCache>
                <c:formatCode>General</c:formatCode>
                <c:ptCount val="1"/>
                <c:pt idx="0">
                  <c:v>6.1599999999999975</c:v>
                </c:pt>
              </c:numCache>
            </c:numRef>
          </c:yVal>
        </c:ser>
        <c:axId val="49511808"/>
        <c:axId val="49526272"/>
      </c:scatterChart>
      <c:valAx>
        <c:axId val="49511808"/>
        <c:scaling>
          <c:orientation val="minMax"/>
          <c:max val="65"/>
          <c:min val="-5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Anorthoclase</a:t>
                </a: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 sz="2400"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(Point %)</a:t>
                </a:r>
              </a:p>
            </c:rich>
          </c:tx>
          <c:layout/>
        </c:title>
        <c:numFmt formatCode="General" sourceLinked="1"/>
        <c:minorTickMark val="in"/>
        <c:tickLblPos val="nextTo"/>
        <c:txPr>
          <a:bodyPr/>
          <a:lstStyle/>
          <a:p>
            <a:pPr>
              <a:defRPr sz="2000" b="1" baseline="0">
                <a:solidFill>
                  <a:srgbClr val="002060"/>
                </a:solidFill>
                <a:latin typeface="Times New Roman" pitchFamily="18" charset="0"/>
              </a:defRPr>
            </a:pPr>
            <a:endParaRPr lang="en-US"/>
          </a:p>
        </c:txPr>
        <c:crossAx val="49526272"/>
        <c:crossesAt val="-20"/>
        <c:crossBetween val="midCat"/>
        <c:majorUnit val="10"/>
      </c:valAx>
      <c:valAx>
        <c:axId val="49526272"/>
        <c:scaling>
          <c:orientation val="minMax"/>
          <c:max val="55"/>
          <c:min val="-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Olivine</a:t>
                </a:r>
                <a:r>
                  <a:rPr lang="en-US" sz="2400" baseline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Fo35</a:t>
                </a:r>
              </a:p>
              <a:p>
                <a:pPr>
                  <a:defRPr sz="2400"/>
                </a:pPr>
                <a:r>
                  <a:rPr lang="en-US" sz="2400" baseline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(Point %)</a:t>
                </a: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9349783261087028E-2"/>
              <c:y val="0.38443771451645481"/>
            </c:manualLayout>
          </c:layout>
        </c:title>
        <c:numFmt formatCode="General" sourceLinked="1"/>
        <c:majorTickMark val="in"/>
        <c:minorTickMark val="out"/>
        <c:tickLblPos val="nextTo"/>
        <c:txPr>
          <a:bodyPr/>
          <a:lstStyle/>
          <a:p>
            <a:pPr>
              <a:defRPr sz="2000" b="1" baseline="0">
                <a:solidFill>
                  <a:srgbClr val="002060"/>
                </a:solidFill>
                <a:latin typeface="Times New Roman" pitchFamily="18" charset="0"/>
              </a:defRPr>
            </a:pPr>
            <a:endParaRPr lang="en-US"/>
          </a:p>
        </c:txPr>
        <c:crossAx val="49511808"/>
        <c:crossesAt val="-5"/>
        <c:crossBetween val="midCat"/>
        <c:majorUnit val="10"/>
      </c:valAx>
      <c:spPr>
        <a:solidFill>
          <a:prstClr val="white"/>
        </a:solidFill>
        <a:ln w="50800">
          <a:solidFill>
            <a:srgbClr val="002060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0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6247484069493054"/>
          <c:y val="0.17249786704701636"/>
          <c:w val="0.18284026434008191"/>
          <c:h val="0.45097609601868832"/>
        </c:manualLayout>
      </c:layout>
      <c:spPr>
        <a:solidFill>
          <a:schemeClr val="bg2">
            <a:lumMod val="40000"/>
            <a:lumOff val="60000"/>
          </a:schemeClr>
        </a:solidFill>
        <a:ln>
          <a:solidFill>
            <a:srgbClr val="7030A0"/>
          </a:solidFill>
        </a:ln>
      </c:spPr>
      <c:txPr>
        <a:bodyPr/>
        <a:lstStyle/>
        <a:p>
          <a:pPr>
            <a:defRPr sz="2000" b="1">
              <a:solidFill>
                <a:schemeClr val="bg1">
                  <a:lumMod val="50000"/>
                </a:schemeClr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0.8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7315200" cy="1041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Comparison of mineral abundances</a:t>
          </a:r>
          <a:endParaRPr lang="en-US" sz="3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0.72727</cdr:x>
      <cdr:y>0.18155</cdr:y>
    </cdr:from>
    <cdr:to>
      <cdr:x>0.98438</cdr:x>
      <cdr:y>0.36667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57600" y="415023"/>
          <a:ext cx="1293044" cy="423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b="1" dirty="0"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0.25192</cdr:x>
      <cdr:y>0.08313</cdr:y>
    </cdr:from>
    <cdr:to>
      <cdr:x>0.82811</cdr:x>
      <cdr:y>0.17246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98712" y="638201"/>
          <a:ext cx="5486407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4400" b="1" dirty="0" smtClean="0">
              <a:solidFill>
                <a:srgbClr val="002060"/>
              </a:solidFill>
            </a:rPr>
            <a:t>Analysis On Dune</a:t>
          </a:r>
          <a:endParaRPr lang="en-US" sz="4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0.39597</cdr:x>
      <cdr:y>0.34119</cdr:y>
    </cdr:from>
    <cdr:to>
      <cdr:x>0.47599</cdr:x>
      <cdr:y>0.35112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70312" y="2619375"/>
          <a:ext cx="762000" cy="76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0.492</cdr:x>
      <cdr:y>0.44045</cdr:y>
    </cdr:from>
    <cdr:to>
      <cdr:x>0.61204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84712" y="3381375"/>
          <a:ext cx="1143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0.46799</cdr:x>
      <cdr:y>0.44045</cdr:y>
    </cdr:from>
    <cdr:to>
      <cdr:x>0.61204</cdr:x>
      <cdr:y>0.5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56112" y="3381375"/>
          <a:ext cx="13716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002060"/>
              </a:solidFill>
            </a:rPr>
            <a:t>Local</a:t>
          </a:r>
          <a:endParaRPr lang="en-US" sz="28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0.21991</cdr:x>
      <cdr:y>0.52978</cdr:y>
    </cdr:from>
    <cdr:to>
      <cdr:x>0.33995</cdr:x>
      <cdr:y>0.58933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93912" y="4067175"/>
          <a:ext cx="1143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002060"/>
              </a:solidFill>
            </a:rPr>
            <a:t>Local</a:t>
          </a:r>
          <a:endParaRPr lang="en-US" sz="28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0.44398</cdr:x>
      <cdr:y>0.5794</cdr:y>
    </cdr:from>
    <cdr:to>
      <cdr:x>0.508</cdr:x>
      <cdr:y>0.66873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4227512" y="4448175"/>
          <a:ext cx="609600" cy="685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0.51601</cdr:x>
      <cdr:y>0.63896</cdr:y>
    </cdr:from>
    <cdr:to>
      <cdr:x>0.73208</cdr:x>
      <cdr:y>0.71836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913312" y="4905375"/>
          <a:ext cx="20574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002060"/>
              </a:solidFill>
            </a:rPr>
            <a:t>Non-Local</a:t>
          </a:r>
          <a:endParaRPr lang="en-US" sz="28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0.17189</cdr:x>
      <cdr:y>0.66873</cdr:y>
    </cdr:from>
    <cdr:to>
      <cdr:x>0.45198</cdr:x>
      <cdr:y>0.73821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636712" y="5133975"/>
          <a:ext cx="2667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002060"/>
              </a:solidFill>
            </a:rPr>
            <a:t>Undetermined</a:t>
          </a:r>
          <a:endParaRPr lang="en-US" sz="2800" b="1" dirty="0">
            <a:solidFill>
              <a:srgbClr val="00206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30398E-06C3-4304-A859-3256C08AA91D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0829F4-2268-49A9-9BA9-08CBA0581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mars.asu.ed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1.bp.blogspot.com/-U_UQMbiwbJ8/TgLkPnqWdNI/AAAAAAAAAdY/sg3lBc8AZ_U/s1600/Mars%2BPla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72500" cy="64008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229600" cy="1828800"/>
          </a:xfrm>
        </p:spPr>
        <p:txBody>
          <a:bodyPr/>
          <a:lstStyle/>
          <a:p>
            <a:r>
              <a:rPr lang="en-US" dirty="0" smtClean="0">
                <a:ln w="635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</a:rPr>
              <a:t>Mineral Analysis of Martian Dunes</a:t>
            </a:r>
            <a:endParaRPr lang="en-US" dirty="0">
              <a:ln w="6350">
                <a:solidFill>
                  <a:schemeClr val="bg2">
                    <a:lumMod val="5000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048000"/>
            <a:ext cx="7086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0000"/>
                </a:solidFill>
              </a:rPr>
              <a:t>By 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Savannah Bachman Mentor:  Dr. Timothy Titus</a:t>
            </a:r>
            <a:endParaRPr lang="en-US" sz="4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6324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Universe  and planets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FFCC"/>
                </a:solidFill>
              </a:rPr>
              <a:t>Analysis of Mineral </a:t>
            </a:r>
            <a:r>
              <a:rPr lang="en-US" sz="4800" dirty="0" smtClean="0"/>
              <a:t>Abundance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002060"/>
                </a:solidFill>
              </a:rPr>
              <a:t>Three</a:t>
            </a:r>
            <a:r>
              <a:rPr lang="en-US" sz="3200" b="1" dirty="0" smtClean="0">
                <a:solidFill>
                  <a:srgbClr val="002060"/>
                </a:solidFill>
              </a:rPr>
              <a:t> dune fields </a:t>
            </a:r>
            <a:r>
              <a:rPr lang="en-US" sz="3200" b="1" dirty="0" smtClean="0">
                <a:solidFill>
                  <a:srgbClr val="002060"/>
                </a:solidFill>
              </a:rPr>
              <a:t>contain almost no variance in mineral abundance from their surroundings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002060"/>
                </a:solidFill>
              </a:rPr>
              <a:t>Two </a:t>
            </a:r>
            <a:r>
              <a:rPr lang="en-US" sz="3200" b="1" dirty="0" smtClean="0">
                <a:solidFill>
                  <a:srgbClr val="002060"/>
                </a:solidFill>
              </a:rPr>
              <a:t>dune fields contain </a:t>
            </a:r>
            <a:r>
              <a:rPr lang="en-US" sz="3200" b="1" dirty="0" smtClean="0">
                <a:solidFill>
                  <a:srgbClr val="002060"/>
                </a:solidFill>
              </a:rPr>
              <a:t>different amounts </a:t>
            </a:r>
            <a:r>
              <a:rPr lang="en-US" sz="3200" b="1" dirty="0" smtClean="0">
                <a:solidFill>
                  <a:srgbClr val="002060"/>
                </a:solidFill>
              </a:rPr>
              <a:t>of </a:t>
            </a:r>
            <a:r>
              <a:rPr lang="en-US" sz="3200" b="1" dirty="0" smtClean="0">
                <a:solidFill>
                  <a:srgbClr val="002060"/>
                </a:solidFill>
              </a:rPr>
              <a:t>olivine and </a:t>
            </a:r>
            <a:r>
              <a:rPr lang="en-US" sz="3200" b="1" dirty="0" err="1" smtClean="0">
                <a:solidFill>
                  <a:srgbClr val="002060"/>
                </a:solidFill>
              </a:rPr>
              <a:t>anorthoclase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002060"/>
                </a:solidFill>
              </a:rPr>
              <a:t>One dune field contains different amounts  of </a:t>
            </a:r>
            <a:r>
              <a:rPr lang="en-US" sz="3200" b="1" dirty="0" err="1" smtClean="0">
                <a:solidFill>
                  <a:srgbClr val="002060"/>
                </a:solidFill>
              </a:rPr>
              <a:t>anorthoclase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endParaRPr lang="en-US" sz="3200" b="1" dirty="0" smtClean="0"/>
          </a:p>
          <a:p>
            <a:pPr>
              <a:buFont typeface="Wingdings" pitchFamily="2" charset="2"/>
              <a:buChar char="§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-188912" y="-409575"/>
          <a:ext cx="9521825" cy="767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2800" y="1981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Local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arsartgallery.com/images/s_sandsofm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381000"/>
            <a:ext cx="8689520" cy="640280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Conclusion</a:t>
            </a:r>
            <a:endParaRPr lang="en-US" sz="4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981200"/>
            <a:ext cx="3887788" cy="4144963"/>
          </a:xfrm>
          <a:solidFill>
            <a:schemeClr val="accent1">
              <a:lumMod val="40000"/>
              <a:lumOff val="60000"/>
              <a:alpha val="56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800000"/>
                </a:solidFill>
              </a:rPr>
              <a:t>Four </a:t>
            </a:r>
            <a:r>
              <a:rPr lang="en-US" sz="2800" b="1" dirty="0" smtClean="0">
                <a:solidFill>
                  <a:srgbClr val="800000"/>
                </a:solidFill>
              </a:rPr>
              <a:t>dune fields </a:t>
            </a:r>
            <a:r>
              <a:rPr lang="en-US" sz="2800" b="1" dirty="0" smtClean="0">
                <a:solidFill>
                  <a:srgbClr val="800000"/>
                </a:solidFill>
              </a:rPr>
              <a:t>have </a:t>
            </a:r>
            <a:r>
              <a:rPr lang="en-US" sz="2800" b="1" dirty="0" smtClean="0">
                <a:solidFill>
                  <a:srgbClr val="800000"/>
                </a:solidFill>
              </a:rPr>
              <a:t>similar mineral amounts</a:t>
            </a:r>
            <a:r>
              <a:rPr lang="en-US" sz="2800" b="1" dirty="0" smtClean="0">
                <a:solidFill>
                  <a:srgbClr val="800000"/>
                </a:solidFill>
              </a:rPr>
              <a:t> to </a:t>
            </a:r>
            <a:r>
              <a:rPr lang="en-US" sz="2800" b="1" dirty="0" smtClean="0">
                <a:solidFill>
                  <a:srgbClr val="800000"/>
                </a:solidFill>
              </a:rPr>
              <a:t>their surroundings </a:t>
            </a:r>
            <a:r>
              <a:rPr lang="en-US" sz="2800" b="1" dirty="0" smtClean="0">
                <a:solidFill>
                  <a:srgbClr val="800000"/>
                </a:solidFill>
              </a:rPr>
              <a:t>which is indicative of a local sediment source</a:t>
            </a:r>
            <a:endParaRPr lang="en-US" sz="2800" b="1" dirty="0" smtClean="0">
              <a:solidFill>
                <a:srgbClr val="800000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0" y="1981200"/>
            <a:ext cx="4041775" cy="4114800"/>
          </a:xfrm>
          <a:solidFill>
            <a:schemeClr val="accent1">
              <a:lumMod val="40000"/>
              <a:lumOff val="60000"/>
              <a:alpha val="51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800000"/>
                </a:solidFill>
              </a:rPr>
              <a:t>Two </a:t>
            </a:r>
            <a:r>
              <a:rPr lang="en-US" sz="2800" b="1" dirty="0" smtClean="0">
                <a:solidFill>
                  <a:srgbClr val="800000"/>
                </a:solidFill>
              </a:rPr>
              <a:t>dune fields have </a:t>
            </a:r>
            <a:r>
              <a:rPr lang="en-US" sz="2800" b="1" dirty="0" smtClean="0">
                <a:solidFill>
                  <a:srgbClr val="800000"/>
                </a:solidFill>
              </a:rPr>
              <a:t>different mineral amounts when compared to </a:t>
            </a:r>
            <a:r>
              <a:rPr lang="en-US" sz="2800" b="1" dirty="0" smtClean="0">
                <a:solidFill>
                  <a:srgbClr val="800000"/>
                </a:solidFill>
              </a:rPr>
              <a:t>their </a:t>
            </a:r>
            <a:r>
              <a:rPr lang="en-US" sz="2800" b="1" dirty="0" smtClean="0">
                <a:solidFill>
                  <a:srgbClr val="800000"/>
                </a:solidFill>
              </a:rPr>
              <a:t>surroundings which may suggest a </a:t>
            </a:r>
            <a:r>
              <a:rPr lang="en-US" sz="2800" b="1" dirty="0" smtClean="0">
                <a:solidFill>
                  <a:srgbClr val="800000"/>
                </a:solidFill>
              </a:rPr>
              <a:t>non-localized </a:t>
            </a:r>
            <a:r>
              <a:rPr lang="en-US" sz="2800" b="1" dirty="0" smtClean="0">
                <a:solidFill>
                  <a:srgbClr val="800000"/>
                </a:solidFill>
              </a:rPr>
              <a:t>source</a:t>
            </a:r>
          </a:p>
          <a:p>
            <a:pPr>
              <a:buNone/>
            </a:pPr>
            <a:endParaRPr lang="en-US" sz="2800" b="1" dirty="0" smtClean="0">
              <a:solidFill>
                <a:srgbClr val="800000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1430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FFC000"/>
                </a:solidFill>
              </a:rPr>
              <a:t>Acknowledgments</a:t>
            </a:r>
            <a:endParaRPr lang="en-US" sz="48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2590800"/>
            <a:ext cx="640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Dr. </a:t>
            </a:r>
            <a:r>
              <a:rPr lang="en-US" sz="3600" smtClean="0">
                <a:solidFill>
                  <a:srgbClr val="C00000"/>
                </a:solidFill>
              </a:rPr>
              <a:t>Timothy </a:t>
            </a:r>
            <a:r>
              <a:rPr lang="en-US" sz="3600" dirty="0" smtClean="0">
                <a:solidFill>
                  <a:srgbClr val="C00000"/>
                </a:solidFill>
              </a:rPr>
              <a:t>Titus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Chris Edwards, ASU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Christopher Mount, NAU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Rose </a:t>
            </a:r>
            <a:r>
              <a:rPr lang="en-US" sz="3600" dirty="0" smtClean="0">
                <a:solidFill>
                  <a:srgbClr val="C00000"/>
                </a:solidFill>
              </a:rPr>
              <a:t>Hayward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ASU</a:t>
            </a:r>
            <a:endParaRPr lang="en-US" sz="3600" dirty="0" smtClean="0">
              <a:solidFill>
                <a:srgbClr val="C00000"/>
              </a:solidFill>
            </a:endParaRPr>
          </a:p>
          <a:p>
            <a:r>
              <a:rPr lang="en-US" sz="3600" dirty="0" smtClean="0">
                <a:solidFill>
                  <a:srgbClr val="C00000"/>
                </a:solidFill>
              </a:rPr>
              <a:t>NASA Space Grant</a:t>
            </a:r>
          </a:p>
          <a:p>
            <a:pPr algn="ctr"/>
            <a:r>
              <a:rPr lang="en-US" sz="4800" dirty="0" smtClean="0">
                <a:solidFill>
                  <a:srgbClr val="FFC000"/>
                </a:solidFill>
              </a:rPr>
              <a:t>Thank you.</a:t>
            </a:r>
          </a:p>
          <a:p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229600" cy="52322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048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Minerals on Dunes </a:t>
            </a:r>
            <a:endParaRPr lang="en-US" sz="4400" b="1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1295400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 I </a:t>
            </a:r>
            <a:r>
              <a:rPr lang="en-US" sz="2800" b="1" dirty="0" smtClean="0">
                <a:solidFill>
                  <a:srgbClr val="002060"/>
                </a:solidFill>
              </a:rPr>
              <a:t>used </a:t>
            </a:r>
            <a:r>
              <a:rPr lang="en-US" sz="2800" b="1" dirty="0" smtClean="0">
                <a:solidFill>
                  <a:srgbClr val="002060"/>
                </a:solidFill>
              </a:rPr>
              <a:t>thermal infrared observations to determine mineral compositions of six dune fields and their surroundings.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Based off composition of sediment found in the dune and the surroundings, I </a:t>
            </a:r>
            <a:r>
              <a:rPr lang="en-US" sz="2800" b="1" dirty="0" smtClean="0">
                <a:solidFill>
                  <a:srgbClr val="002060"/>
                </a:solidFill>
              </a:rPr>
              <a:t>tested </a:t>
            </a:r>
            <a:r>
              <a:rPr lang="en-US" sz="2800" b="1" dirty="0" smtClean="0">
                <a:solidFill>
                  <a:srgbClr val="002060"/>
                </a:solidFill>
              </a:rPr>
              <a:t>the hypothesis that the sediment came from a localized source.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2060"/>
                </a:solidFill>
                <a:latin typeface="+mj-lt"/>
              </a:rPr>
              <a:t>Outline</a:t>
            </a:r>
            <a:endParaRPr lang="en-US" sz="4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066800"/>
            <a:ext cx="7086600" cy="5509200"/>
          </a:xfrm>
          <a:prstGeom prst="rect">
            <a:avLst/>
          </a:prstGeom>
          <a:noFill/>
          <a:ln w="38100">
            <a:solidFill>
              <a:srgbClr val="3F74C1"/>
            </a:solidFill>
          </a:ln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Thermal emissions and how to interpret the spectra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Processes used to collect data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JMARS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TES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 err="1" smtClean="0">
                <a:solidFill>
                  <a:srgbClr val="002060"/>
                </a:solidFill>
              </a:rPr>
              <a:t>Speclib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Analysis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 err="1" smtClean="0">
                <a:solidFill>
                  <a:srgbClr val="002060"/>
                </a:solidFill>
              </a:rPr>
              <a:t>DaVinci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Mineral composition comparisons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Conclusion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0242" name="AutoShape 2" descr="data:image/jpeg;base64,/9j/4AAQSkZJRgABAQAAAQABAAD/2wCEAAkGBhQSERUUEhQVFRUVFBQUFRgXFxgVFxQVFBUVFxQUFBgaHCYeFxwjHBQUHy8gIycpLCwsFR4xNTAqNSYrLCkBCQoKDgwOGg8PGikkHyQpLCksLCwqLSwsLCkpNTQsLCkpKSkpKSkpLCwsLCwsLCkpKSksLCksLCwpKSkpLCksLP/AABEIAMIBAwMBIgACEQEDEQH/xAAbAAACAwEBAQAAAAAAAAAAAAAABAIDBQYBB//EAEkQAAEDAQMGCAkJBgcBAAAAAAEAAgMRBAUhEjFBUWGRBhNxgZOhsdEHFTJCUlOzwdIUIiNDcnOSsuEkM2KCg6IWFzRUwvDxRP/EABkBAQEBAQEBAAAAAAAAAAAAAAABAgUDBP/EACoRAAIBAgUEAgICAwAAAAAAAAABAhESAyFRUpETMTJxFEEiYfDxIzPB/9oADAMBAAIRAxEAPwD4ahCEAIQhACEIQAhCEAIQhACEIQAhCEAIQhACEIQAhCEAIQhACEIQAhCEAIQhACEIQAhCEAIQhACFuxcCrU5ocGNIc0OH0jMzhUedqKk3gNazmjb0kfxLy6+HuXJ69HE2vgwELof8BWz1Q/Gz4lAcCbV6DOkj+JTr4W5cjo4m18GChbw4D2v1Y/Gz4lbH4Pbac0Q/Gz4k6+FuXI6OJtfBziF1jPBdeBzQDpIx2uRL4LbwaKmEc0sR6g5T5GFuXKHRxNr4OTQt9/AS2DPF/ezvUBwKtfqv7m9611sPcuR0cTa+DDQuhZwBth+rHSRj/krm+De3H6pvSx/Ep18LcuR0cTa+DmELqx4MLf6pvSxfEpDwWXh6lvSxfEp8jC3LlDoYm18HJIXWO8Fl4j6gHkkiP/JKTcAbYw0dFT+Zner8jC3LlDo4m18HPIXQx8ArY7NEPxs+JXt8GtvP1Tekj+JOvhblyOjibXwcuhdaPBZeB+pb0sXxKQ8E94+pb0sXxKfIwt65Q6OJtfByCF1r/BZeAzxMHLNF8SqPg2t3qm9LH8SfIwty5RehibXwcuhdQPBrbvUjpI/iR/lrb/UjpI/iV+Rhblyh0MXa+Dl0Lqx4MLf6pvSx/EpDwV3h6lvSxfEp8jC3LlDoYu18HJIXXnwU3j6lg5Zoh/zSs/g7tjM7Gc00R7HK/Iwty5ROjibXwc0hdG3wf2w4iNvSR/EvR4PbZ6tvSx/EnXwty5L0MTa+Dm0Lo/8AL62+qHSR/EvR4Pbb6pvSR/EnXwty5J0MTa+Dm0LQt1wzQyGORoDm0qMpp8oBwxBpmIQvRSTVUzDi1k0d7YrURFHq4uP8gTLLWRis+w/uo/u2flCuquBJZs7sXkjVivcjMq57Q12NMk62+8JEOQTv1LFqNXMbZM4ZnV6imob5e1YLrQV42QrThUXUOl8eOOcpmy3+5uY4Ln7ECTiKq61OYHUbXfXHSvNwXY0pM6cXqx3lLOvGA+XEatzkDO39FgmVw0Ya8VOK8HNzFRQp2LdXuPMtzhnKYiv7J1dSz3W1r/KbzjDqzKAsjXZiOfBatX2Zrob7OFH/AGg7lZ/iY61zhsjho3Y9ijlFZ6cS3s6J1/k5ySoNvXFYbalXNhdycuCWJFvbNp95Bzcmpac4IOYpJ96zRmhJIzg5WcbFnvmA29ihNbHOABzBFENmt/iqT+LeoO4SSnS7ekrHCCRlZtKptDMl5bSlCabRoKtsdDNWaLb2cc7lb4xdoKyKqbXJai3M1mXo8aVMXu/SVmRlNh1GEtFXdg10WXFGrmMXleZLG40cCeXQoQX+7AHELEe8k1KsjVsVCXs6G0zVAc3KLTnofJOoq6C6w9mWx2XTO3MRtOtZVlkcMxWvYJckh2Y6xh2Lzap2NrMyLba3A5NeZKNmcNK7G0WCOfHBrtetZNq4NyNzNLh/DirGaI4sx+PdrXvyimcnmU5LK4Z2kcoKrNnOpemRjM4fhPPW1POxns2IXnCaOlqfyM9m1C7eF4R9I4+L5v2zXsEg4pn2GflCaDtq8u+ygxR/ds/KE0LGFypNVZ049kUDlCk1vImW2Mf9or4ruro6ws1RqjEOIB1IdZqDDE6q0Ws6IRtrkhx0AneSsu2S5ZJLC3Y0mm4onUjyKXTPzeSNnvKiyPahkQ0VTMYGk9qrAzAA5hYcCaEHaNe9Z/EkEjUmmwAnOac62rtuuI52uJ0U0d6w3QtKmDFAToTXyYtALsK5q4Jq9ITG/JbI3bRtKbCccUgLG92Jdlc9UrUv6LeNA0qwZUmABO0YEc69isBGdadklLQQKYgjGlDhmKjehaHOSyua6gcSvQSdKYkiNfnMFeQ+5XwWKvmHf+i1UzQTZErmQrZiu1jRWRuSNppXkpiUjarXFWjGEbak15tCzdU1QrZAVc+OmDiOQ49WhQjt+Ti1oJ+17sFRaLQ57iXsGOqrUBG0GMZga7MAqmFTbC3URuPcro4G6zuHerUhW1XQvNcKpuzWNp9Ld+q2WWJrWVByTrkNG81FhySNKNTLNjaWky/NwwdTHd5yyHFoODhz4Jy3FxcSSHk6Qa/qs7i8cQtREshqKb+Ib05HbKec3eFmBim2NGkROhqC9CPOHMpG/njM93Ngs1sKtZCpai3MtfekjvOO8qyK2SayiGzV0LWfC2GPKoC8nAO0DXTvWW0jSqz5dwuc42uQnPSP2TF6luFc7nWuQuJqcj2bULuYS/xx9I42L5y9s6WxWg8VHgP3cezzGpiOWugrFsFqdxbAPQZ+UJ6O0u2bly5xo2dKLqka8UQOdPw2Zmly56a1OAq3RnVLb9kGkD+VvcsWOXY25JHe2OxRuwNXctFg31XjXBmS1rTRuRQims6ysF97yPwL3Eaq0G4YL2J51rKw3F1YvrkMysecSa8wUGPIztBU2TuGlUzTkOzDmw/RbINMttPNCes1+ZGg8wHaSshkoOcK5jWrLSKmNWu2NlcXZGTXUd5VcdmGg7wvWRjWrmUGkb1C/s8jsJOYjrHuTviR4YXucA1oqcTuGCritNM1N6fjvarSx4a5pzj/AMWG39GlT7MuDi9Jpy1WvZbbZ48TRx5/fgs22thGDS4HSCMoDnwSPyYEEgigxOzeq1ULIetluDzUPfTQDiBsww6kvkA5yNxCoazVRXMjKtKEbqe/IhoI3hWxXY7QRvHepRxHUmoSQcylWBV9kew5LjQ8utXRWc+kVoPtTCKS5BG0/O5qYrJtNos1aMD+UH3EKVZqiNSzsaPKLutW3pNHI1rWua3Jr5QOJO0Zlg5bND3Dlb3FDcn0x+EqW51LX6JS3KTi2h5HNPvqk5bFMzzX05DRbFkEZP7z+0pya8uI8xx1HK+aeSmdW59iWruc0xz9X9oV7Mv0Ru/VM2vhQXuxaDspmUPGIcPmscDvC1V/aMtaMGuf6A/7zq0TvHmDcFON5OhWJkZqyyK83gZJZgdVBuWdJA9x2dadqjKUSp2NOTfc+ccKYqWqQbI/ZsQrOFp/a5OSP2bELuYXhH0jjYnm/bHbvH0bPsM/KE6xF32EmKM0+rZp/hCaFi2rlzebOnHsiDAoSXaDizcfcUwLKdasjgdyrFadjfczDZ3NNHAhXMC6Gx3fK7ADfSnWqbbxceD4sp2xpjG/DsUuq6Cn2ZLVYQDnFUobaK+RuPem43g6HDmqq1QidTwWduio61NtnGvqUw0a+o9ytawa+1QpXxOohVyPDTRxAPOtGzSMaQTQ0UbVYIZXEhzmkknEZQx3FRPUok20s9MdfcpG8QPIqTrOAHNpUxwb1SNI5x7k3BwYJzEH+YdyNxCqY4JJxTtjmLcQikQJGVmNNnMaKwBmhw3oyVGQY3Z4m12Vb2GiessEPoH8Tu9ZsbwNLd4VvjBg84cwJ7AsNG0zpI7E00MRyTqdVw7Vyl+2Z3GuEjqvwqdGbADAYJxnCAN8nKO5veibhG6TB7GOG0ZR3lYgpRdTUqSVDmzZ3E0Cciu1y0xLCc8Zb9lzh76JiF0RwrIOWh9wXq51MKFPszG3e7Ypi7zrCcvCUROFalpFQe1RitAdmruIT9mcxcWMjSE9BaXtGSaOac4OIXgCmITqWXQqbKTY4SagFh5MpveOtWCy0zFp5COw4qT4qZ67iFCoQp7k00FCjkhehCUPclBavKIQp874Wj9rk5I/ZsQjhd/q5OSP2TELt4XhH0jkYnm/bOou39zF91H+RqZolrvlHExfNI+ij0/wNVxmGgFciXdnUiskTovK0KgLUNoVjXgnP1FQ0O2OU1zlaV8x1s/luaNIplF50DPgEnYdjSeYrWtdraGZM4aBnDTXK2EBuK8pd0bicIZC04OHOAnoZHfwnkwUb0tkRd9HGQ3aak82jeVTDaG6iOb9V7vNVPJGg1x1dasBSrJ26+1XMeDpWSlqgWL0KSgLbKRXFbToRLC6Nrsgu06x6J2Fc9TUmrNbS1ZaqaToZV5cH5Iz84U1EYg8hUIbsbpJPPRdjDbeMbkOblA6zTcdCyL9usxuHFseW0qT5QrqFB2qqbeTM2JZoz47EweaOfFXsiA0DclIrVrqDtBCZY+qoLg0KVFBpUgUISDQtS6bva41cslybsd5FixKtMjUaCFvlL5jl+bUNFKAAHNRWMW2/ip/LbR3pNwPPrStouJ7RWMh42eVu08yXIriJAL0qGXQ0OB1HAqQctGSQkIzE717xp00PKB/6gIooUkHNOdpH2T7ivDCD5LgeX5p7uteZKMlQtQNmcPNNNmI6lCqnWmbDkVhtLtJr9qh7QqMj5rwt/1cnJH7NiFLhg6tskwGaPNh9Uxert4XhH0jkYnm/bOluxv0MX3Uf5AmshL3Y36GL7qP8gTdFyJd2dSPZERFqHUmbLZH1waSoRzlqaivYhYdTaoazXvhZlOaQNmNOUDMlbTwngIpIwv/AJB2k4LyO/iFE26N/lRsPK0dq8qao9PRz9ut8DnYRFo2Or29i9jnZoqOUU7FtWu5IpRWPJY7SDWh7ln+JpW/VZQ1tIcvVSRhxf8ARW2hzKWSvfk5GeOQf03e4KxsWw7iPcrUzaVhq9VnFr3JSpmhCq8LVZkoohSyyxvPklb9gssmmQDnXOAalcy0vGZxWJKppOg7wgitDxktjOSDWoo5zqZq0zDYufjs9oGdpA/iaQtll6vGdMx30dZRNpUoXJutTFY52kDee5XArcF4td5QaeVoKDDC7zAPskjqS/VC3QxV7khaxuqM+S9w5QD2UVZuN3mua7eD1peiWsQYSMxTlmvMt18yqku6Rudh5QKjqVBaRnTJkq0a8t5xSCkrK7cxHIUt8igPkSluxwDu4pGi8yEtp2LdqjQ8U+jKw9Sj4qk0ZJ5HBIZCASMxI50o9RWI867ZPQPV3rz5BJ6DtyWFofoe5e/KpPTKUZfxGPkMnoO3KLrE/wBF25U/K5PSU2XhINJT8h+J844YNpbJOSP2TEKXDK1udbJSc5EfsmIXcwv9cfSOPieb9s6W7D9DF91H+RqZqqbsb9BF91H+RqayVyZd2dKPZEaoCnkL3i1k0VZK9ptKs4tRLULUA9wzFWttrxp61Tkr3JUoi3MY8ZybUeNH7VRkoopai3suN5E5xXlCjx7D6Q5D3gqsrwpQlww17fTPO0HsIVgez0huPekuL2I4vYlouWg2+Zo01UDONao4oLziQrQlUMiZuvqPcrAwHSkxANqmItpUoMhjixrXobTMUt8n2lHEn0nb0oKjrZXDSrW2+QJNtRpKnlnWpQtw9HfDwr237rFeVZQXtFLEavZq+M4jnY3coG0wHzRzEj3rNyF4YlLEL/0aRdDt3rzIi1u6u5ZvEBHyflVt/YuWho/J4/SPUg2JpzPG5Z/E7SjijrKUeorHQbfZCNR5DVVmPYVUGO1q1j3jSrmSiPnHDAftknJH7JiF7wxcflkldUfsmIXbwvCPpHIxF+b9s6e7HfQxfdR/kamQ9IXdeVnEMYMzMri4wRxjRQhjag1V3jSDRNF0jO9cqUXV5HSi1TuNcYrGyBI+MofXRdLH8SjDe0LnAGaIY0qXtoATic6zY9C3LU08ka17xSTdeNnqaWiLYS+MVHM4letvGD/cw9IzvUtkauQ1kLwhKi+LP/uI83ptxNcwxO80VZvCz1/fRdI2u+qWy0JdHUebjmqeQVRLA4H5wcOUEKhnCCFuDZ2U1cdh+ZQdfkGczRE/eA8nnJZPQt0dRxkB0Cq8Jpq3hJePIfXRdI34l4y+YNMsZ/qMHvS2Whm6Oo5lL2uxJG94fXRdIz4lNt9w+vi6RnetWS0FyGlIihp/6lBf0IzSw6vLYe00U28IovXxDkkZ21UtloLo6jICnkJE39Fpni6VneosvqIuoJodhMrB1lwCWy0F0dR8tRRVG2xDPPZ8RoniPY9Vm9YB9fD0kfxKWvQXLUaqgO2JXxvB6+HpGfEoC+odM0PSsPvS2WguWpoNGxMWexSP8ljjTZhvzLLF8wU/1EPSM71ZZr7stfnzxkYZpIwduJJUcZaFuWpvx3BJSrnRtp6T2+6qsZwdLq5MkTqCuD65+ZYT7+suOTJCBo+mYTz4qUPCeJnk2mNv2Zmgbg5Zsn/ES5amnarnfGaHJ5nDsNClXwkGhwOpKWjhFDJ5dpicBodM0jdlL2HhBZGny4M2iWMU31S2ehbo6jPFo4tKP4QWc/Xwj+pH7iKoF+Wf18PSs+JatloLo6jgYpBiSN+Wcf8A0Qn+qzvUDwgg9fD0rO9LJaC6Opw3DMftsvJH7JiFRwstjH2uRzXscCI6EOBGEbBnCF2sJOyPpHKxH+b9nHoQhfWfKe1Xi6S4uBT7RHxmUWgmjAGlxea0wzDOKZ8VlXvdDrO/IeRXOPsnMTqrq2ci9ZYM4RUmsmYjNTbUfrv/AH2EEIQvI2CEIQAhCEAIQhACEIQAhCEAIQhACEIQAhCEAIQhACEIQAhCEAIQhACEIQAhCEALQHB+0/7ebon9yz1tN4Z20EEWqaoII+ecCGloP4SQgOp4OcJLXZ7O2Ix2jIx4vIaSCHVlOSNJHFlxIrTIxpRYPCqS12u0CSSCcEhkTA6N9SBlZDRhifmvoB6JGhJycL7UQwcaQIwAwNDW0oCAcB5VHEVz0NFNvDa2ZQcZnOyXBwDg1wqAQKgihwcRyEhe0saUoKDpxmeaw0pXZ/8ADLtd3yRU4yN7K5strm1zZqjHON6XTl5XxNaCDNI6QitMo1pU1NNVTik14noCEIQAhCEAIQhACEIQAhCEAIQhACEIQAhCEAIQhACEIQAhCEAIQhACEIQAhCEAIQhACEIQAhCEAIQhACEIQAhCEAIQhACEIQAhCEAIQhACEIQAhCEAIQhACEIQAhCEAIQhACEIQH//2Q=="/>
          <p:cNvSpPr>
            <a:spLocks noChangeAspect="1" noChangeArrowheads="1"/>
          </p:cNvSpPr>
          <p:nvPr/>
        </p:nvSpPr>
        <p:spPr bwMode="auto">
          <a:xfrm>
            <a:off x="63500" y="-898525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 descr="data:image/jpeg;base64,/9j/4AAQSkZJRgABAQAAAQABAAD/2wCEAAkGBhQSERUUEhQVFRUVFBQUFRgXFxgVFxQVFBUVFxQUFBgaHCYeFxwjHBQUHy8gIycpLCwsFR4xNTAqNSYrLCkBCQoKDgwOGg8PGikkHyQpLCksLCwqLSwsLCkpNTQsLCkpKSkpKSkpLCwsLCwsLCkpKSksLCksLCwpKSkpLCksLP/AABEIAMIBAwMBIgACEQEDEQH/xAAbAAACAwEBAQAAAAAAAAAAAAAABAIDBQYBB//EAEkQAAEDAQMGCAkJBgcBAAAAAAEAAgMRBAUhEjFBUWGRBhNxgZOhsdEHFTJCUlOzwdIUIiNDcnOSsuEkM2KCg6IWFzRUwvDxRP/EABkBAQEBAQEBAAAAAAAAAAAAAAABAgUDBP/EACoRAAIBAgUEAgICAwAAAAAAAAABAhESAyFRUpETMTJxFEEiYfDxIzPB/9oADAMBAAIRAxEAPwD4ahCEAIQhACEIQAhCEAIQhACEIQAhCEAIQhACEIQAhCEAIQhACEIQAhCEAIQhACEIQAhCEAIQhACFuxcCrU5ocGNIc0OH0jMzhUedqKk3gNazmjb0kfxLy6+HuXJ69HE2vgwELof8BWz1Q/Gz4lAcCbV6DOkj+JTr4W5cjo4m18GChbw4D2v1Y/Gz4lbH4Pbac0Q/Gz4k6+FuXI6OJtfBziF1jPBdeBzQDpIx2uRL4LbwaKmEc0sR6g5T5GFuXKHRxNr4OTQt9/AS2DPF/ezvUBwKtfqv7m9611sPcuR0cTa+DDQuhZwBth+rHSRj/krm+De3H6pvSx/Ep18LcuR0cTa+DmELqx4MLf6pvSxfEpDwWXh6lvSxfEp8jC3LlDoYm18HJIXWO8Fl4j6gHkkiP/JKTcAbYw0dFT+Zner8jC3LlDo4m18HPIXQx8ArY7NEPxs+JXt8GtvP1Tekj+JOvhblyOjibXwcuhdaPBZeB+pb0sXxKQ8E94+pb0sXxKfIwt65Q6OJtfByCF1r/BZeAzxMHLNF8SqPg2t3qm9LH8SfIwty5RehibXwcuhdQPBrbvUjpI/iR/lrb/UjpI/iV+Rhblyh0MXa+Dl0Lqx4MLf6pvSx/EpDwV3h6lvSxfEp8jC3LlDoYu18HJIXXnwU3j6lg5Zoh/zSs/g7tjM7Gc00R7HK/Iwty5ROjibXwc0hdG3wf2w4iNvSR/EvR4PbZ6tvSx/EnXwty5L0MTa+Dm0Lo/8AL62+qHSR/EvR4Pbb6pvSR/EnXwty5J0MTa+Dm0LQt1wzQyGORoDm0qMpp8oBwxBpmIQvRSTVUzDi1k0d7YrURFHq4uP8gTLLWRis+w/uo/u2flCuquBJZs7sXkjVivcjMq57Q12NMk62+8JEOQTv1LFqNXMbZM4ZnV6imob5e1YLrQV42QrThUXUOl8eOOcpmy3+5uY4Ln7ECTiKq61OYHUbXfXHSvNwXY0pM6cXqx3lLOvGA+XEatzkDO39FgmVw0Ya8VOK8HNzFRQp2LdXuPMtzhnKYiv7J1dSz3W1r/KbzjDqzKAsjXZiOfBatX2Zrob7OFH/AGg7lZ/iY61zhsjho3Y9ijlFZ6cS3s6J1/k5ySoNvXFYbalXNhdycuCWJFvbNp95Bzcmpac4IOYpJ96zRmhJIzg5WcbFnvmA29ihNbHOABzBFENmt/iqT+LeoO4SSnS7ekrHCCRlZtKptDMl5bSlCabRoKtsdDNWaLb2cc7lb4xdoKyKqbXJai3M1mXo8aVMXu/SVmRlNh1GEtFXdg10WXFGrmMXleZLG40cCeXQoQX+7AHELEe8k1KsjVsVCXs6G0zVAc3KLTnofJOoq6C6w9mWx2XTO3MRtOtZVlkcMxWvYJckh2Y6xh2Lzap2NrMyLba3A5NeZKNmcNK7G0WCOfHBrtetZNq4NyNzNLh/DirGaI4sx+PdrXvyimcnmU5LK4Z2kcoKrNnOpemRjM4fhPPW1POxns2IXnCaOlqfyM9m1C7eF4R9I4+L5v2zXsEg4pn2GflCaDtq8u+ygxR/ds/KE0LGFypNVZ049kUDlCk1vImW2Mf9or4ruro6ws1RqjEOIB1IdZqDDE6q0Ws6IRtrkhx0AneSsu2S5ZJLC3Y0mm4onUjyKXTPzeSNnvKiyPahkQ0VTMYGk9qrAzAA5hYcCaEHaNe9Z/EkEjUmmwAnOac62rtuuI52uJ0U0d6w3QtKmDFAToTXyYtALsK5q4Jq9ITG/JbI3bRtKbCccUgLG92Jdlc9UrUv6LeNA0qwZUmABO0YEc69isBGdadklLQQKYgjGlDhmKjehaHOSyua6gcSvQSdKYkiNfnMFeQ+5XwWKvmHf+i1UzQTZErmQrZiu1jRWRuSNppXkpiUjarXFWjGEbak15tCzdU1QrZAVc+OmDiOQ49WhQjt+Ti1oJ+17sFRaLQ57iXsGOqrUBG0GMZga7MAqmFTbC3URuPcro4G6zuHerUhW1XQvNcKpuzWNp9Ld+q2WWJrWVByTrkNG81FhySNKNTLNjaWky/NwwdTHd5yyHFoODhz4Jy3FxcSSHk6Qa/qs7i8cQtREshqKb+Ib05HbKec3eFmBim2NGkROhqC9CPOHMpG/njM93Ngs1sKtZCpai3MtfekjvOO8qyK2SayiGzV0LWfC2GPKoC8nAO0DXTvWW0jSqz5dwuc42uQnPSP2TF6luFc7nWuQuJqcj2bULuYS/xx9I42L5y9s6WxWg8VHgP3cezzGpiOWugrFsFqdxbAPQZ+UJ6O0u2bly5xo2dKLqka8UQOdPw2Zmly56a1OAq3RnVLb9kGkD+VvcsWOXY25JHe2OxRuwNXctFg31XjXBmS1rTRuRQims6ysF97yPwL3Eaq0G4YL2J51rKw3F1YvrkMysecSa8wUGPIztBU2TuGlUzTkOzDmw/RbINMttPNCes1+ZGg8wHaSshkoOcK5jWrLSKmNWu2NlcXZGTXUd5VcdmGg7wvWRjWrmUGkb1C/s8jsJOYjrHuTviR4YXucA1oqcTuGCritNM1N6fjvarSx4a5pzj/AMWG39GlT7MuDi9Jpy1WvZbbZ48TRx5/fgs22thGDS4HSCMoDnwSPyYEEgigxOzeq1ULIetluDzUPfTQDiBsww6kvkA5yNxCoazVRXMjKtKEbqe/IhoI3hWxXY7QRvHepRxHUmoSQcylWBV9kew5LjQ8utXRWc+kVoPtTCKS5BG0/O5qYrJtNos1aMD+UH3EKVZqiNSzsaPKLutW3pNHI1rWua3Jr5QOJO0Zlg5bND3Dlb3FDcn0x+EqW51LX6JS3KTi2h5HNPvqk5bFMzzX05DRbFkEZP7z+0pya8uI8xx1HK+aeSmdW59iWruc0xz9X9oV7Mv0Ru/VM2vhQXuxaDspmUPGIcPmscDvC1V/aMtaMGuf6A/7zq0TvHmDcFON5OhWJkZqyyK83gZJZgdVBuWdJA9x2dadqjKUSp2NOTfc+ccKYqWqQbI/ZsQrOFp/a5OSP2bELuYXhH0jjYnm/bHbvH0bPsM/KE6xF32EmKM0+rZp/hCaFi2rlzebOnHsiDAoSXaDizcfcUwLKdasjgdyrFadjfczDZ3NNHAhXMC6Gx3fK7ADfSnWqbbxceD4sp2xpjG/DsUuq6Cn2ZLVYQDnFUobaK+RuPem43g6HDmqq1QidTwWduio61NtnGvqUw0a+o9ytawa+1QpXxOohVyPDTRxAPOtGzSMaQTQ0UbVYIZXEhzmkknEZQx3FRPUok20s9MdfcpG8QPIqTrOAHNpUxwb1SNI5x7k3BwYJzEH+YdyNxCqY4JJxTtjmLcQikQJGVmNNnMaKwBmhw3oyVGQY3Z4m12Vb2GiessEPoH8Tu9ZsbwNLd4VvjBg84cwJ7AsNG0zpI7E00MRyTqdVw7Vyl+2Z3GuEjqvwqdGbADAYJxnCAN8nKO5veibhG6TB7GOG0ZR3lYgpRdTUqSVDmzZ3E0Cciu1y0xLCc8Zb9lzh76JiF0RwrIOWh9wXq51MKFPszG3e7Ypi7zrCcvCUROFalpFQe1RitAdmruIT9mcxcWMjSE9BaXtGSaOac4OIXgCmITqWXQqbKTY4SagFh5MpveOtWCy0zFp5COw4qT4qZ67iFCoQp7k00FCjkhehCUPclBavKIQp874Wj9rk5I/ZsQjhd/q5OSP2TELt4XhH0jkYnm/bOou39zF91H+RqZolrvlHExfNI+ij0/wNVxmGgFciXdnUiskTovK0KgLUNoVjXgnP1FQ0O2OU1zlaV8x1s/luaNIplF50DPgEnYdjSeYrWtdraGZM4aBnDTXK2EBuK8pd0bicIZC04OHOAnoZHfwnkwUb0tkRd9HGQ3aak82jeVTDaG6iOb9V7vNVPJGg1x1dasBSrJ26+1XMeDpWSlqgWL0KSgLbKRXFbToRLC6Nrsgu06x6J2Fc9TUmrNbS1ZaqaToZV5cH5Iz84U1EYg8hUIbsbpJPPRdjDbeMbkOblA6zTcdCyL9usxuHFseW0qT5QrqFB2qqbeTM2JZoz47EweaOfFXsiA0DclIrVrqDtBCZY+qoLg0KVFBpUgUISDQtS6bva41cslybsd5FixKtMjUaCFvlL5jl+bUNFKAAHNRWMW2/ip/LbR3pNwPPrStouJ7RWMh42eVu08yXIriJAL0qGXQ0OB1HAqQctGSQkIzE717xp00PKB/6gIooUkHNOdpH2T7ivDCD5LgeX5p7uteZKMlQtQNmcPNNNmI6lCqnWmbDkVhtLtJr9qh7QqMj5rwt/1cnJH7NiFLhg6tskwGaPNh9Uxert4XhH0jkYnm/bOluxv0MX3Uf5AmshL3Y36GL7qP8gTdFyJd2dSPZERFqHUmbLZH1waSoRzlqaivYhYdTaoazXvhZlOaQNmNOUDMlbTwngIpIwv/AJB2k4LyO/iFE26N/lRsPK0dq8qao9PRz9ut8DnYRFo2Or29i9jnZoqOUU7FtWu5IpRWPJY7SDWh7ln+JpW/VZQ1tIcvVSRhxf8ARW2hzKWSvfk5GeOQf03e4KxsWw7iPcrUzaVhq9VnFr3JSpmhCq8LVZkoohSyyxvPklb9gssmmQDnXOAalcy0vGZxWJKppOg7wgitDxktjOSDWoo5zqZq0zDYufjs9oGdpA/iaQtll6vGdMx30dZRNpUoXJutTFY52kDee5XArcF4td5QaeVoKDDC7zAPskjqS/VC3QxV7khaxuqM+S9w5QD2UVZuN3mua7eD1peiWsQYSMxTlmvMt18yqku6Rudh5QKjqVBaRnTJkq0a8t5xSCkrK7cxHIUt8igPkSluxwDu4pGi8yEtp2LdqjQ8U+jKw9Sj4qk0ZJ5HBIZCASMxI50o9RWI867ZPQPV3rz5BJ6DtyWFofoe5e/KpPTKUZfxGPkMnoO3KLrE/wBF25U/K5PSU2XhINJT8h+J844YNpbJOSP2TEKXDK1udbJSc5EfsmIXcwv9cfSOPieb9s6W7D9DF91H+RqZqqbsb9BF91H+RqayVyZd2dKPZEaoCnkL3i1k0VZK9ptKs4tRLULUA9wzFWttrxp61Tkr3JUoi3MY8ZybUeNH7VRkoopai3suN5E5xXlCjx7D6Q5D3gqsrwpQlww17fTPO0HsIVgez0huPekuL2I4vYlouWg2+Zo01UDONao4oLziQrQlUMiZuvqPcrAwHSkxANqmItpUoMhjixrXobTMUt8n2lHEn0nb0oKjrZXDSrW2+QJNtRpKnlnWpQtw9HfDwr237rFeVZQXtFLEavZq+M4jnY3coG0wHzRzEj3rNyF4YlLEL/0aRdDt3rzIi1u6u5ZvEBHyflVt/YuWho/J4/SPUg2JpzPG5Z/E7SjijrKUeorHQbfZCNR5DVVmPYVUGO1q1j3jSrmSiPnHDAftknJH7JiF7wxcflkldUfsmIXbwvCPpHIxF+b9s6e7HfQxfdR/kamQ9IXdeVnEMYMzMri4wRxjRQhjag1V3jSDRNF0jO9cqUXV5HSi1TuNcYrGyBI+MofXRdLH8SjDe0LnAGaIY0qXtoATic6zY9C3LU08ka17xSTdeNnqaWiLYS+MVHM4letvGD/cw9IzvUtkauQ1kLwhKi+LP/uI83ptxNcwxO80VZvCz1/fRdI2u+qWy0JdHUebjmqeQVRLA4H5wcOUEKhnCCFuDZ2U1cdh+ZQdfkGczRE/eA8nnJZPQt0dRxkB0Cq8Jpq3hJePIfXRdI34l4y+YNMsZ/qMHvS2Whm6Oo5lL2uxJG94fXRdIz4lNt9w+vi6RnetWS0FyGlIihp/6lBf0IzSw6vLYe00U28IovXxDkkZ21UtloLo6jICnkJE39Fpni6VneosvqIuoJodhMrB1lwCWy0F0dR8tRRVG2xDPPZ8RoniPY9Vm9YB9fD0kfxKWvQXLUaqgO2JXxvB6+HpGfEoC+odM0PSsPvS2WguWpoNGxMWexSP8ljjTZhvzLLF8wU/1EPSM71ZZr7stfnzxkYZpIwduJJUcZaFuWpvx3BJSrnRtp6T2+6qsZwdLq5MkTqCuD65+ZYT7+suOTJCBo+mYTz4qUPCeJnk2mNv2Zmgbg5Zsn/ES5amnarnfGaHJ5nDsNClXwkGhwOpKWjhFDJ5dpicBodM0jdlL2HhBZGny4M2iWMU31S2ehbo6jPFo4tKP4QWc/Xwj+pH7iKoF+Wf18PSs+JatloLo6jgYpBiSN+Wcf8A0Qn+qzvUDwgg9fD0rO9LJaC6Opw3DMftsvJH7JiFRwstjH2uRzXscCI6EOBGEbBnCF2sJOyPpHKxH+b9nHoQhfWfKe1Xi6S4uBT7RHxmUWgmjAGlxea0wzDOKZ8VlXvdDrO/IeRXOPsnMTqrq2ci9ZYM4RUmsmYjNTbUfrv/AH2EEIQvI2CEIQAhCEAIQhACEIQAhCEAIQhACEIQAhCEAIQhACEIQAhCEAIQhACEIQAhCEALQHB+0/7ebon9yz1tN4Z20EEWqaoII+ecCGloP4SQgOp4OcJLXZ7O2Ix2jIx4vIaSCHVlOSNJHFlxIrTIxpRYPCqS12u0CSSCcEhkTA6N9SBlZDRhifmvoB6JGhJycL7UQwcaQIwAwNDW0oCAcB5VHEVz0NFNvDa2ZQcZnOyXBwDg1wqAQKgihwcRyEhe0saUoKDpxmeaw0pXZ/8ADLtd3yRU4yN7K5strm1zZqjHON6XTl5XxNaCDNI6QitMo1pU1NNVTik14noCEIQAhCEAIQhACEIQAhCEAIQhACEIQAhCEAIQhACEIQAhCEAIQhACEIQAhCEAIQhACEIQAhCEAIQhACEIQAhCEAIQhACEIQAhCEAIQhACEIQAhCEAIQhACEIQAhCEAIQhACEIQH//2Q=="/>
          <p:cNvSpPr>
            <a:spLocks noChangeAspect="1" noChangeArrowheads="1"/>
          </p:cNvSpPr>
          <p:nvPr/>
        </p:nvSpPr>
        <p:spPr bwMode="auto">
          <a:xfrm>
            <a:off x="63500" y="-898525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How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Spectra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works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pic>
        <p:nvPicPr>
          <p:cNvPr id="7" name="Picture 6" descr="stacked An f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352800"/>
            <a:ext cx="6553200" cy="3124200"/>
          </a:xfrm>
          <a:prstGeom prst="rect">
            <a:avLst/>
          </a:prstGeom>
          <a:solidFill>
            <a:srgbClr val="09A31B"/>
          </a:solidFill>
          <a:ln w="57150">
            <a:solidFill>
              <a:srgbClr val="00B0F0"/>
            </a:solidFill>
          </a:ln>
        </p:spPr>
      </p:pic>
      <p:sp>
        <p:nvSpPr>
          <p:cNvPr id="27" name="Rectangle 26"/>
          <p:cNvSpPr/>
          <p:nvPr/>
        </p:nvSpPr>
        <p:spPr>
          <a:xfrm>
            <a:off x="533400" y="4572000"/>
            <a:ext cx="1524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V="1">
            <a:off x="2743200" y="6324600"/>
            <a:ext cx="10668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581400" y="4495800"/>
            <a:ext cx="9144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638800" y="3505200"/>
            <a:ext cx="14478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0" y="3733800"/>
            <a:ext cx="615553" cy="2412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Emissivity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00200" y="63347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Wavenumber</a:t>
            </a:r>
            <a:r>
              <a:rPr lang="en-US" sz="2800" b="1" dirty="0" smtClean="0">
                <a:solidFill>
                  <a:srgbClr val="002060"/>
                </a:solidFill>
              </a:rPr>
              <a:t> cm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-1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86400" y="3886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Anorthoclase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•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Olivine Fo35</a:t>
            </a:r>
            <a:r>
              <a:rPr lang="en-US" dirty="0" smtClean="0">
                <a:solidFill>
                  <a:srgbClr val="09A31B"/>
                </a:solidFill>
              </a:rPr>
              <a:t>•</a:t>
            </a:r>
            <a:endParaRPr lang="en-US" dirty="0">
              <a:solidFill>
                <a:srgbClr val="09A31B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28600" y="914400"/>
            <a:ext cx="1219200" cy="114300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57200" y="1295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Sun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295400" y="1828800"/>
            <a:ext cx="685800" cy="2667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600200" y="1371600"/>
            <a:ext cx="838200" cy="152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524000" y="1600200"/>
            <a:ext cx="838200" cy="2286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2667000" y="1600200"/>
            <a:ext cx="929640" cy="655320"/>
          </a:xfrm>
          <a:custGeom>
            <a:avLst/>
            <a:gdLst>
              <a:gd name="connsiteX0" fmla="*/ 350520 w 929640"/>
              <a:gd name="connsiteY0" fmla="*/ 0 h 655320"/>
              <a:gd name="connsiteX1" fmla="*/ 350520 w 929640"/>
              <a:gd name="connsiteY1" fmla="*/ 0 h 655320"/>
              <a:gd name="connsiteX2" fmla="*/ 45720 w 929640"/>
              <a:gd name="connsiteY2" fmla="*/ 213360 h 655320"/>
              <a:gd name="connsiteX3" fmla="*/ 0 w 929640"/>
              <a:gd name="connsiteY3" fmla="*/ 579120 h 655320"/>
              <a:gd name="connsiteX4" fmla="*/ 472440 w 929640"/>
              <a:gd name="connsiteY4" fmla="*/ 655320 h 655320"/>
              <a:gd name="connsiteX5" fmla="*/ 929640 w 929640"/>
              <a:gd name="connsiteY5" fmla="*/ 563880 h 655320"/>
              <a:gd name="connsiteX6" fmla="*/ 853440 w 929640"/>
              <a:gd name="connsiteY6" fmla="*/ 243840 h 655320"/>
              <a:gd name="connsiteX7" fmla="*/ 350520 w 929640"/>
              <a:gd name="connsiteY7" fmla="*/ 0 h 65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9640" h="655320">
                <a:moveTo>
                  <a:pt x="350520" y="0"/>
                </a:moveTo>
                <a:lnTo>
                  <a:pt x="350520" y="0"/>
                </a:lnTo>
                <a:lnTo>
                  <a:pt x="45720" y="213360"/>
                </a:lnTo>
                <a:lnTo>
                  <a:pt x="0" y="579120"/>
                </a:lnTo>
                <a:lnTo>
                  <a:pt x="472440" y="655320"/>
                </a:lnTo>
                <a:lnTo>
                  <a:pt x="929640" y="563880"/>
                </a:lnTo>
                <a:lnTo>
                  <a:pt x="853440" y="243840"/>
                </a:lnTo>
                <a:lnTo>
                  <a:pt x="350520" y="0"/>
                </a:lnTo>
                <a:close/>
              </a:path>
            </a:pathLst>
          </a:custGeom>
          <a:solidFill>
            <a:srgbClr val="CF460F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697480" y="1828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Rock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905000" y="2133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Stores heat energy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19812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Radiates heat</a:t>
            </a:r>
            <a:endParaRPr lang="en-US" sz="2000" b="1" dirty="0">
              <a:solidFill>
                <a:srgbClr val="00206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3733800" y="1676400"/>
            <a:ext cx="2971800" cy="228600"/>
          </a:xfrm>
          <a:prstGeom prst="straightConnector1">
            <a:avLst/>
          </a:prstGeom>
          <a:ln w="381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276600" y="1143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Emits thermal radiance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8" name="Isosceles Triangle 57"/>
          <p:cNvSpPr/>
          <p:nvPr/>
        </p:nvSpPr>
        <p:spPr>
          <a:xfrm>
            <a:off x="6781800" y="1066800"/>
            <a:ext cx="1219200" cy="114300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010400" y="1676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TES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62" name="Elbow Connector 61"/>
          <p:cNvCxnSpPr>
            <a:stCxn id="58" idx="2"/>
          </p:cNvCxnSpPr>
          <p:nvPr/>
        </p:nvCxnSpPr>
        <p:spPr>
          <a:xfrm rot="5400000">
            <a:off x="6096000" y="2438400"/>
            <a:ext cx="914400" cy="457200"/>
          </a:xfrm>
          <a:prstGeom prst="bentConnector3">
            <a:avLst>
              <a:gd name="adj1" fmla="val 50000"/>
            </a:avLst>
          </a:prstGeom>
          <a:ln w="57150">
            <a:solidFill>
              <a:srgbClr val="3F74C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743200" y="3352800"/>
            <a:ext cx="1066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905000" y="2971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Wavelength </a:t>
            </a:r>
            <a:r>
              <a:rPr lang="en-US" sz="2800" b="1" dirty="0" smtClean="0">
                <a:solidFill>
                  <a:srgbClr val="002060"/>
                </a:solidFill>
                <a:latin typeface="Adobe Caslon Pro"/>
              </a:rPr>
              <a:t>µm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81800" y="2286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Collects mineral spectrum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6822701" y="807720"/>
            <a:ext cx="304454" cy="487680"/>
          </a:xfrm>
          <a:custGeom>
            <a:avLst/>
            <a:gdLst>
              <a:gd name="connsiteX0" fmla="*/ 202939 w 304454"/>
              <a:gd name="connsiteY0" fmla="*/ 487680 h 487680"/>
              <a:gd name="connsiteX1" fmla="*/ 248659 w 304454"/>
              <a:gd name="connsiteY1" fmla="*/ 457200 h 487680"/>
              <a:gd name="connsiteX2" fmla="*/ 294379 w 304454"/>
              <a:gd name="connsiteY2" fmla="*/ 365760 h 487680"/>
              <a:gd name="connsiteX3" fmla="*/ 279139 w 304454"/>
              <a:gd name="connsiteY3" fmla="*/ 274320 h 487680"/>
              <a:gd name="connsiteX4" fmla="*/ 157219 w 304454"/>
              <a:gd name="connsiteY4" fmla="*/ 152400 h 487680"/>
              <a:gd name="connsiteX5" fmla="*/ 126739 w 304454"/>
              <a:gd name="connsiteY5" fmla="*/ 106680 h 487680"/>
              <a:gd name="connsiteX6" fmla="*/ 4819 w 304454"/>
              <a:gd name="connsiteY6" fmla="*/ 45720 h 487680"/>
              <a:gd name="connsiteX7" fmla="*/ 4819 w 304454"/>
              <a:gd name="connsiteY7" fmla="*/ 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4454" h="487680">
                <a:moveTo>
                  <a:pt x="202939" y="487680"/>
                </a:moveTo>
                <a:cubicBezTo>
                  <a:pt x="218179" y="477520"/>
                  <a:pt x="235707" y="470152"/>
                  <a:pt x="248659" y="457200"/>
                </a:cubicBezTo>
                <a:cubicBezTo>
                  <a:pt x="278202" y="427657"/>
                  <a:pt x="281984" y="402945"/>
                  <a:pt x="294379" y="365760"/>
                </a:cubicBezTo>
                <a:cubicBezTo>
                  <a:pt x="289299" y="335280"/>
                  <a:pt x="304454" y="292040"/>
                  <a:pt x="279139" y="274320"/>
                </a:cubicBezTo>
                <a:cubicBezTo>
                  <a:pt x="119498" y="162571"/>
                  <a:pt x="125150" y="376882"/>
                  <a:pt x="157219" y="152400"/>
                </a:cubicBezTo>
                <a:cubicBezTo>
                  <a:pt x="147059" y="137160"/>
                  <a:pt x="143122" y="114871"/>
                  <a:pt x="126739" y="106680"/>
                </a:cubicBezTo>
                <a:cubicBezTo>
                  <a:pt x="50834" y="68728"/>
                  <a:pt x="32522" y="128829"/>
                  <a:pt x="4819" y="45720"/>
                </a:cubicBezTo>
                <a:cubicBezTo>
                  <a:pt x="0" y="31262"/>
                  <a:pt x="4819" y="15240"/>
                  <a:pt x="4819" y="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528560" y="501314"/>
            <a:ext cx="198120" cy="702646"/>
          </a:xfrm>
          <a:custGeom>
            <a:avLst/>
            <a:gdLst>
              <a:gd name="connsiteX0" fmla="*/ 15240 w 198120"/>
              <a:gd name="connsiteY0" fmla="*/ 702646 h 702646"/>
              <a:gd name="connsiteX1" fmla="*/ 45720 w 198120"/>
              <a:gd name="connsiteY1" fmla="*/ 656926 h 702646"/>
              <a:gd name="connsiteX2" fmla="*/ 45720 w 198120"/>
              <a:gd name="connsiteY2" fmla="*/ 504526 h 702646"/>
              <a:gd name="connsiteX3" fmla="*/ 15240 w 198120"/>
              <a:gd name="connsiteY3" fmla="*/ 458806 h 702646"/>
              <a:gd name="connsiteX4" fmla="*/ 0 w 198120"/>
              <a:gd name="connsiteY4" fmla="*/ 413086 h 702646"/>
              <a:gd name="connsiteX5" fmla="*/ 121920 w 198120"/>
              <a:gd name="connsiteY5" fmla="*/ 306406 h 702646"/>
              <a:gd name="connsiteX6" fmla="*/ 137160 w 198120"/>
              <a:gd name="connsiteY6" fmla="*/ 260686 h 702646"/>
              <a:gd name="connsiteX7" fmla="*/ 121920 w 198120"/>
              <a:gd name="connsiteY7" fmla="*/ 169246 h 702646"/>
              <a:gd name="connsiteX8" fmla="*/ 106680 w 198120"/>
              <a:gd name="connsiteY8" fmla="*/ 123526 h 702646"/>
              <a:gd name="connsiteX9" fmla="*/ 137160 w 198120"/>
              <a:gd name="connsiteY9" fmla="*/ 16846 h 702646"/>
              <a:gd name="connsiteX10" fmla="*/ 198120 w 198120"/>
              <a:gd name="connsiteY10" fmla="*/ 1606 h 702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8120" h="702646">
                <a:moveTo>
                  <a:pt x="15240" y="702646"/>
                </a:moveTo>
                <a:cubicBezTo>
                  <a:pt x="25400" y="687406"/>
                  <a:pt x="37529" y="673309"/>
                  <a:pt x="45720" y="656926"/>
                </a:cubicBezTo>
                <a:cubicBezTo>
                  <a:pt x="71922" y="604521"/>
                  <a:pt x="64119" y="565857"/>
                  <a:pt x="45720" y="504526"/>
                </a:cubicBezTo>
                <a:cubicBezTo>
                  <a:pt x="40457" y="486982"/>
                  <a:pt x="23431" y="475189"/>
                  <a:pt x="15240" y="458806"/>
                </a:cubicBezTo>
                <a:cubicBezTo>
                  <a:pt x="8056" y="444438"/>
                  <a:pt x="5080" y="428326"/>
                  <a:pt x="0" y="413086"/>
                </a:cubicBezTo>
                <a:cubicBezTo>
                  <a:pt x="68580" y="367366"/>
                  <a:pt x="90170" y="369906"/>
                  <a:pt x="121920" y="306406"/>
                </a:cubicBezTo>
                <a:cubicBezTo>
                  <a:pt x="129104" y="292038"/>
                  <a:pt x="132080" y="275926"/>
                  <a:pt x="137160" y="260686"/>
                </a:cubicBezTo>
                <a:cubicBezTo>
                  <a:pt x="132080" y="230206"/>
                  <a:pt x="128623" y="199411"/>
                  <a:pt x="121920" y="169246"/>
                </a:cubicBezTo>
                <a:cubicBezTo>
                  <a:pt x="118435" y="153564"/>
                  <a:pt x="106680" y="139590"/>
                  <a:pt x="106680" y="123526"/>
                </a:cubicBezTo>
                <a:cubicBezTo>
                  <a:pt x="106680" y="123131"/>
                  <a:pt x="129973" y="24033"/>
                  <a:pt x="137160" y="16846"/>
                </a:cubicBezTo>
                <a:cubicBezTo>
                  <a:pt x="154006" y="0"/>
                  <a:pt x="177470" y="1606"/>
                  <a:pt x="198120" y="1606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772400" y="1143000"/>
            <a:ext cx="548640" cy="383641"/>
          </a:xfrm>
          <a:custGeom>
            <a:avLst/>
            <a:gdLst>
              <a:gd name="connsiteX0" fmla="*/ 0 w 548640"/>
              <a:gd name="connsiteY0" fmla="*/ 365760 h 383641"/>
              <a:gd name="connsiteX1" fmla="*/ 45720 w 548640"/>
              <a:gd name="connsiteY1" fmla="*/ 381000 h 383641"/>
              <a:gd name="connsiteX2" fmla="*/ 106680 w 548640"/>
              <a:gd name="connsiteY2" fmla="*/ 304800 h 383641"/>
              <a:gd name="connsiteX3" fmla="*/ 167640 w 548640"/>
              <a:gd name="connsiteY3" fmla="*/ 167640 h 383641"/>
              <a:gd name="connsiteX4" fmla="*/ 213360 w 548640"/>
              <a:gd name="connsiteY4" fmla="*/ 182880 h 383641"/>
              <a:gd name="connsiteX5" fmla="*/ 259080 w 548640"/>
              <a:gd name="connsiteY5" fmla="*/ 213360 h 383641"/>
              <a:gd name="connsiteX6" fmla="*/ 304800 w 548640"/>
              <a:gd name="connsiteY6" fmla="*/ 121920 h 383641"/>
              <a:gd name="connsiteX7" fmla="*/ 335280 w 548640"/>
              <a:gd name="connsiteY7" fmla="*/ 0 h 383641"/>
              <a:gd name="connsiteX8" fmla="*/ 411480 w 548640"/>
              <a:gd name="connsiteY8" fmla="*/ 15240 h 383641"/>
              <a:gd name="connsiteX9" fmla="*/ 441960 w 548640"/>
              <a:gd name="connsiteY9" fmla="*/ 60960 h 383641"/>
              <a:gd name="connsiteX10" fmla="*/ 533400 w 548640"/>
              <a:gd name="connsiteY10" fmla="*/ 106680 h 383641"/>
              <a:gd name="connsiteX11" fmla="*/ 548640 w 548640"/>
              <a:gd name="connsiteY11" fmla="*/ 106680 h 383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8640" h="383641">
                <a:moveTo>
                  <a:pt x="0" y="365760"/>
                </a:moveTo>
                <a:cubicBezTo>
                  <a:pt x="15240" y="370840"/>
                  <a:pt x="29874" y="383641"/>
                  <a:pt x="45720" y="381000"/>
                </a:cubicBezTo>
                <a:cubicBezTo>
                  <a:pt x="94379" y="372890"/>
                  <a:pt x="94793" y="340461"/>
                  <a:pt x="106680" y="304800"/>
                </a:cubicBezTo>
                <a:cubicBezTo>
                  <a:pt x="113661" y="255936"/>
                  <a:pt x="97564" y="179319"/>
                  <a:pt x="167640" y="167640"/>
                </a:cubicBezTo>
                <a:cubicBezTo>
                  <a:pt x="183486" y="164999"/>
                  <a:pt x="198120" y="177800"/>
                  <a:pt x="213360" y="182880"/>
                </a:cubicBezTo>
                <a:cubicBezTo>
                  <a:pt x="228600" y="193040"/>
                  <a:pt x="241119" y="216952"/>
                  <a:pt x="259080" y="213360"/>
                </a:cubicBezTo>
                <a:cubicBezTo>
                  <a:pt x="279088" y="209358"/>
                  <a:pt x="300768" y="136704"/>
                  <a:pt x="304800" y="121920"/>
                </a:cubicBezTo>
                <a:cubicBezTo>
                  <a:pt x="315822" y="81505"/>
                  <a:pt x="335280" y="0"/>
                  <a:pt x="335280" y="0"/>
                </a:cubicBezTo>
                <a:cubicBezTo>
                  <a:pt x="360680" y="5080"/>
                  <a:pt x="388990" y="2389"/>
                  <a:pt x="411480" y="15240"/>
                </a:cubicBezTo>
                <a:cubicBezTo>
                  <a:pt x="427383" y="24327"/>
                  <a:pt x="429008" y="48008"/>
                  <a:pt x="441960" y="60960"/>
                </a:cubicBezTo>
                <a:cubicBezTo>
                  <a:pt x="466792" y="85792"/>
                  <a:pt x="500346" y="98417"/>
                  <a:pt x="533400" y="106680"/>
                </a:cubicBezTo>
                <a:cubicBezTo>
                  <a:pt x="538328" y="107912"/>
                  <a:pt x="543560" y="106680"/>
                  <a:pt x="548640" y="10668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040880" y="609600"/>
            <a:ext cx="260446" cy="304800"/>
          </a:xfrm>
          <a:custGeom>
            <a:avLst/>
            <a:gdLst>
              <a:gd name="connsiteX0" fmla="*/ 243840 w 260446"/>
              <a:gd name="connsiteY0" fmla="*/ 304800 h 304800"/>
              <a:gd name="connsiteX1" fmla="*/ 182880 w 260446"/>
              <a:gd name="connsiteY1" fmla="*/ 243840 h 304800"/>
              <a:gd name="connsiteX2" fmla="*/ 137160 w 260446"/>
              <a:gd name="connsiteY2" fmla="*/ 213360 h 304800"/>
              <a:gd name="connsiteX3" fmla="*/ 137160 w 260446"/>
              <a:gd name="connsiteY3" fmla="*/ 91440 h 304800"/>
              <a:gd name="connsiteX4" fmla="*/ 45720 w 260446"/>
              <a:gd name="connsiteY4" fmla="*/ 121920 h 304800"/>
              <a:gd name="connsiteX5" fmla="*/ 30480 w 260446"/>
              <a:gd name="connsiteY5" fmla="*/ 76200 h 304800"/>
              <a:gd name="connsiteX6" fmla="*/ 0 w 260446"/>
              <a:gd name="connsiteY6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446" h="304800">
                <a:moveTo>
                  <a:pt x="243840" y="304800"/>
                </a:moveTo>
                <a:cubicBezTo>
                  <a:pt x="213724" y="154221"/>
                  <a:pt x="260446" y="256768"/>
                  <a:pt x="182880" y="243840"/>
                </a:cubicBezTo>
                <a:cubicBezTo>
                  <a:pt x="164813" y="240829"/>
                  <a:pt x="152400" y="223520"/>
                  <a:pt x="137160" y="213360"/>
                </a:cubicBezTo>
                <a:cubicBezTo>
                  <a:pt x="139869" y="202523"/>
                  <a:pt x="175091" y="102277"/>
                  <a:pt x="137160" y="91440"/>
                </a:cubicBezTo>
                <a:cubicBezTo>
                  <a:pt x="106267" y="82614"/>
                  <a:pt x="45720" y="121920"/>
                  <a:pt x="45720" y="121920"/>
                </a:cubicBezTo>
                <a:cubicBezTo>
                  <a:pt x="40640" y="106680"/>
                  <a:pt x="34893" y="91646"/>
                  <a:pt x="30480" y="76200"/>
                </a:cubicBezTo>
                <a:cubicBezTo>
                  <a:pt x="10101" y="4874"/>
                  <a:pt x="31216" y="31216"/>
                  <a:pt x="0" y="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446520" y="1213040"/>
            <a:ext cx="533400" cy="326200"/>
          </a:xfrm>
          <a:custGeom>
            <a:avLst/>
            <a:gdLst>
              <a:gd name="connsiteX0" fmla="*/ 533400 w 533400"/>
              <a:gd name="connsiteY0" fmla="*/ 326200 h 326200"/>
              <a:gd name="connsiteX1" fmla="*/ 487680 w 533400"/>
              <a:gd name="connsiteY1" fmla="*/ 234760 h 326200"/>
              <a:gd name="connsiteX2" fmla="*/ 441960 w 533400"/>
              <a:gd name="connsiteY2" fmla="*/ 204280 h 326200"/>
              <a:gd name="connsiteX3" fmla="*/ 320040 w 533400"/>
              <a:gd name="connsiteY3" fmla="*/ 189040 h 326200"/>
              <a:gd name="connsiteX4" fmla="*/ 304800 w 533400"/>
              <a:gd name="connsiteY4" fmla="*/ 51880 h 326200"/>
              <a:gd name="connsiteX5" fmla="*/ 259080 w 533400"/>
              <a:gd name="connsiteY5" fmla="*/ 36640 h 326200"/>
              <a:gd name="connsiteX6" fmla="*/ 243840 w 533400"/>
              <a:gd name="connsiteY6" fmla="*/ 82360 h 326200"/>
              <a:gd name="connsiteX7" fmla="*/ 152400 w 533400"/>
              <a:gd name="connsiteY7" fmla="*/ 128080 h 326200"/>
              <a:gd name="connsiteX8" fmla="*/ 76200 w 533400"/>
              <a:gd name="connsiteY8" fmla="*/ 6160 h 326200"/>
              <a:gd name="connsiteX9" fmla="*/ 0 w 533400"/>
              <a:gd name="connsiteY9" fmla="*/ 6160 h 32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3400" h="326200">
                <a:moveTo>
                  <a:pt x="533400" y="326200"/>
                </a:moveTo>
                <a:cubicBezTo>
                  <a:pt x="521005" y="289015"/>
                  <a:pt x="517223" y="264303"/>
                  <a:pt x="487680" y="234760"/>
                </a:cubicBezTo>
                <a:cubicBezTo>
                  <a:pt x="474728" y="221808"/>
                  <a:pt x="457200" y="214440"/>
                  <a:pt x="441960" y="204280"/>
                </a:cubicBezTo>
                <a:cubicBezTo>
                  <a:pt x="333144" y="240552"/>
                  <a:pt x="368342" y="261493"/>
                  <a:pt x="320040" y="189040"/>
                </a:cubicBezTo>
                <a:cubicBezTo>
                  <a:pt x="314960" y="143320"/>
                  <a:pt x="321884" y="94591"/>
                  <a:pt x="304800" y="51880"/>
                </a:cubicBezTo>
                <a:cubicBezTo>
                  <a:pt x="298834" y="36965"/>
                  <a:pt x="273448" y="29456"/>
                  <a:pt x="259080" y="36640"/>
                </a:cubicBezTo>
                <a:cubicBezTo>
                  <a:pt x="244712" y="43824"/>
                  <a:pt x="253875" y="69816"/>
                  <a:pt x="243840" y="82360"/>
                </a:cubicBezTo>
                <a:cubicBezTo>
                  <a:pt x="222354" y="109217"/>
                  <a:pt x="182519" y="118040"/>
                  <a:pt x="152400" y="128080"/>
                </a:cubicBezTo>
                <a:cubicBezTo>
                  <a:pt x="135384" y="77032"/>
                  <a:pt x="137675" y="21529"/>
                  <a:pt x="76200" y="6160"/>
                </a:cubicBezTo>
                <a:cubicBezTo>
                  <a:pt x="51558" y="0"/>
                  <a:pt x="25400" y="6160"/>
                  <a:pt x="0" y="616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665720" y="883920"/>
            <a:ext cx="402666" cy="432686"/>
          </a:xfrm>
          <a:custGeom>
            <a:avLst/>
            <a:gdLst>
              <a:gd name="connsiteX0" fmla="*/ 0 w 402666"/>
              <a:gd name="connsiteY0" fmla="*/ 411480 h 432686"/>
              <a:gd name="connsiteX1" fmla="*/ 45720 w 402666"/>
              <a:gd name="connsiteY1" fmla="*/ 426720 h 432686"/>
              <a:gd name="connsiteX2" fmla="*/ 91440 w 402666"/>
              <a:gd name="connsiteY2" fmla="*/ 259080 h 432686"/>
              <a:gd name="connsiteX3" fmla="*/ 213360 w 402666"/>
              <a:gd name="connsiteY3" fmla="*/ 243840 h 432686"/>
              <a:gd name="connsiteX4" fmla="*/ 289560 w 402666"/>
              <a:gd name="connsiteY4" fmla="*/ 106680 h 432686"/>
              <a:gd name="connsiteX5" fmla="*/ 335280 w 402666"/>
              <a:gd name="connsiteY5" fmla="*/ 121920 h 432686"/>
              <a:gd name="connsiteX6" fmla="*/ 381000 w 402666"/>
              <a:gd name="connsiteY6" fmla="*/ 106680 h 432686"/>
              <a:gd name="connsiteX7" fmla="*/ 396240 w 402666"/>
              <a:gd name="connsiteY7" fmla="*/ 0 h 432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666" h="432686">
                <a:moveTo>
                  <a:pt x="0" y="411480"/>
                </a:moveTo>
                <a:cubicBezTo>
                  <a:pt x="15240" y="416560"/>
                  <a:pt x="30805" y="432686"/>
                  <a:pt x="45720" y="426720"/>
                </a:cubicBezTo>
                <a:cubicBezTo>
                  <a:pt x="92756" y="407906"/>
                  <a:pt x="87708" y="262812"/>
                  <a:pt x="91440" y="259080"/>
                </a:cubicBezTo>
                <a:cubicBezTo>
                  <a:pt x="120400" y="230120"/>
                  <a:pt x="172720" y="248920"/>
                  <a:pt x="213360" y="243840"/>
                </a:cubicBezTo>
                <a:cubicBezTo>
                  <a:pt x="229749" y="79950"/>
                  <a:pt x="179455" y="75221"/>
                  <a:pt x="289560" y="106680"/>
                </a:cubicBezTo>
                <a:cubicBezTo>
                  <a:pt x="305006" y="111093"/>
                  <a:pt x="320040" y="116840"/>
                  <a:pt x="335280" y="121920"/>
                </a:cubicBezTo>
                <a:cubicBezTo>
                  <a:pt x="350520" y="116840"/>
                  <a:pt x="369641" y="118039"/>
                  <a:pt x="381000" y="106680"/>
                </a:cubicBezTo>
                <a:cubicBezTo>
                  <a:pt x="402666" y="85014"/>
                  <a:pt x="396240" y="22214"/>
                  <a:pt x="396240" y="0"/>
                </a:cubicBezTo>
              </a:path>
            </a:pathLst>
          </a:cu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219200" y="2057400"/>
            <a:ext cx="533400" cy="3810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524000" y="1066800"/>
            <a:ext cx="6858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 70"/>
          <p:cNvSpPr/>
          <p:nvPr/>
        </p:nvSpPr>
        <p:spPr>
          <a:xfrm>
            <a:off x="3139440" y="1535648"/>
            <a:ext cx="629920" cy="791803"/>
          </a:xfrm>
          <a:custGeom>
            <a:avLst/>
            <a:gdLst>
              <a:gd name="connsiteX0" fmla="*/ 0 w 629920"/>
              <a:gd name="connsiteY0" fmla="*/ 34072 h 791803"/>
              <a:gd name="connsiteX1" fmla="*/ 45720 w 629920"/>
              <a:gd name="connsiteY1" fmla="*/ 3592 h 791803"/>
              <a:gd name="connsiteX2" fmla="*/ 76200 w 629920"/>
              <a:gd name="connsiteY2" fmla="*/ 49312 h 791803"/>
              <a:gd name="connsiteX3" fmla="*/ 121920 w 629920"/>
              <a:gd name="connsiteY3" fmla="*/ 79792 h 791803"/>
              <a:gd name="connsiteX4" fmla="*/ 167640 w 629920"/>
              <a:gd name="connsiteY4" fmla="*/ 64552 h 791803"/>
              <a:gd name="connsiteX5" fmla="*/ 243840 w 629920"/>
              <a:gd name="connsiteY5" fmla="*/ 140752 h 791803"/>
              <a:gd name="connsiteX6" fmla="*/ 320040 w 629920"/>
              <a:gd name="connsiteY6" fmla="*/ 155992 h 791803"/>
              <a:gd name="connsiteX7" fmla="*/ 441960 w 629920"/>
              <a:gd name="connsiteY7" fmla="*/ 232192 h 791803"/>
              <a:gd name="connsiteX8" fmla="*/ 457200 w 629920"/>
              <a:gd name="connsiteY8" fmla="*/ 308392 h 791803"/>
              <a:gd name="connsiteX9" fmla="*/ 502920 w 629920"/>
              <a:gd name="connsiteY9" fmla="*/ 338872 h 791803"/>
              <a:gd name="connsiteX10" fmla="*/ 533400 w 629920"/>
              <a:gd name="connsiteY10" fmla="*/ 384592 h 791803"/>
              <a:gd name="connsiteX11" fmla="*/ 548640 w 629920"/>
              <a:gd name="connsiteY11" fmla="*/ 460792 h 791803"/>
              <a:gd name="connsiteX12" fmla="*/ 533400 w 629920"/>
              <a:gd name="connsiteY12" fmla="*/ 536992 h 791803"/>
              <a:gd name="connsiteX13" fmla="*/ 609600 w 629920"/>
              <a:gd name="connsiteY13" fmla="*/ 613192 h 791803"/>
              <a:gd name="connsiteX14" fmla="*/ 579120 w 629920"/>
              <a:gd name="connsiteY14" fmla="*/ 658912 h 791803"/>
              <a:gd name="connsiteX15" fmla="*/ 533400 w 629920"/>
              <a:gd name="connsiteY15" fmla="*/ 674152 h 791803"/>
              <a:gd name="connsiteX16" fmla="*/ 548640 w 629920"/>
              <a:gd name="connsiteY16" fmla="*/ 719872 h 791803"/>
              <a:gd name="connsiteX17" fmla="*/ 457200 w 629920"/>
              <a:gd name="connsiteY17" fmla="*/ 689392 h 791803"/>
              <a:gd name="connsiteX18" fmla="*/ 411480 w 629920"/>
              <a:gd name="connsiteY18" fmla="*/ 674152 h 791803"/>
              <a:gd name="connsiteX19" fmla="*/ 350520 w 629920"/>
              <a:gd name="connsiteY19" fmla="*/ 719872 h 791803"/>
              <a:gd name="connsiteX20" fmla="*/ 320040 w 629920"/>
              <a:gd name="connsiteY20" fmla="*/ 719872 h 79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9920" h="791803">
                <a:moveTo>
                  <a:pt x="0" y="34072"/>
                </a:moveTo>
                <a:cubicBezTo>
                  <a:pt x="15240" y="23912"/>
                  <a:pt x="27759" y="0"/>
                  <a:pt x="45720" y="3592"/>
                </a:cubicBezTo>
                <a:cubicBezTo>
                  <a:pt x="63681" y="7184"/>
                  <a:pt x="63248" y="36360"/>
                  <a:pt x="76200" y="49312"/>
                </a:cubicBezTo>
                <a:cubicBezTo>
                  <a:pt x="89152" y="62264"/>
                  <a:pt x="106680" y="69632"/>
                  <a:pt x="121920" y="79792"/>
                </a:cubicBezTo>
                <a:cubicBezTo>
                  <a:pt x="137160" y="74712"/>
                  <a:pt x="151794" y="61911"/>
                  <a:pt x="167640" y="64552"/>
                </a:cubicBezTo>
                <a:cubicBezTo>
                  <a:pt x="246529" y="77700"/>
                  <a:pt x="185271" y="107284"/>
                  <a:pt x="243840" y="140752"/>
                </a:cubicBezTo>
                <a:cubicBezTo>
                  <a:pt x="266330" y="153603"/>
                  <a:pt x="294640" y="150912"/>
                  <a:pt x="320040" y="155992"/>
                </a:cubicBezTo>
                <a:cubicBezTo>
                  <a:pt x="357871" y="307318"/>
                  <a:pt x="290742" y="118779"/>
                  <a:pt x="441960" y="232192"/>
                </a:cubicBezTo>
                <a:cubicBezTo>
                  <a:pt x="462682" y="247734"/>
                  <a:pt x="444349" y="285902"/>
                  <a:pt x="457200" y="308392"/>
                </a:cubicBezTo>
                <a:cubicBezTo>
                  <a:pt x="466287" y="324295"/>
                  <a:pt x="487680" y="328712"/>
                  <a:pt x="502920" y="338872"/>
                </a:cubicBezTo>
                <a:cubicBezTo>
                  <a:pt x="513080" y="354112"/>
                  <a:pt x="533400" y="366276"/>
                  <a:pt x="533400" y="384592"/>
                </a:cubicBezTo>
                <a:cubicBezTo>
                  <a:pt x="533400" y="472645"/>
                  <a:pt x="447040" y="393059"/>
                  <a:pt x="548640" y="460792"/>
                </a:cubicBezTo>
                <a:cubicBezTo>
                  <a:pt x="629920" y="582712"/>
                  <a:pt x="553720" y="435392"/>
                  <a:pt x="533400" y="536992"/>
                </a:cubicBezTo>
                <a:cubicBezTo>
                  <a:pt x="527424" y="566874"/>
                  <a:pt x="595256" y="603630"/>
                  <a:pt x="609600" y="613192"/>
                </a:cubicBezTo>
                <a:cubicBezTo>
                  <a:pt x="599440" y="628432"/>
                  <a:pt x="593423" y="647470"/>
                  <a:pt x="579120" y="658912"/>
                </a:cubicBezTo>
                <a:cubicBezTo>
                  <a:pt x="566576" y="668947"/>
                  <a:pt x="540584" y="659784"/>
                  <a:pt x="533400" y="674152"/>
                </a:cubicBezTo>
                <a:cubicBezTo>
                  <a:pt x="526216" y="688520"/>
                  <a:pt x="564392" y="716722"/>
                  <a:pt x="548640" y="719872"/>
                </a:cubicBezTo>
                <a:cubicBezTo>
                  <a:pt x="517135" y="726173"/>
                  <a:pt x="487680" y="699552"/>
                  <a:pt x="457200" y="689392"/>
                </a:cubicBezTo>
                <a:lnTo>
                  <a:pt x="411480" y="674152"/>
                </a:lnTo>
                <a:cubicBezTo>
                  <a:pt x="387950" y="791803"/>
                  <a:pt x="421115" y="748110"/>
                  <a:pt x="350520" y="719872"/>
                </a:cubicBezTo>
                <a:cubicBezTo>
                  <a:pt x="341087" y="716099"/>
                  <a:pt x="330200" y="719872"/>
                  <a:pt x="320040" y="719872"/>
                </a:cubicBezTo>
              </a:path>
            </a:pathLst>
          </a:cu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http://speclib.asu.edu/inc/get_stacked_tiles.php?&amp;max_x=*&amp;min_x=*&amp;min_y=*&amp;max_y=1.04&amp;spectra=,485,564,554,464,458,468,450,960,957,953,479,1157,438,434&amp;thumb=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66" name="AutoShape 170" descr="http://speclib.asu.edu/inc/get_spec_plot.php?thumb=1&amp;spec_id=95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Spectral libr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295400"/>
            <a:ext cx="8490857" cy="5334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>
            <a:solidFill>
              <a:srgbClr val="0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953000" y="5410200"/>
            <a:ext cx="3810000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Individual spectra for minerals found on Mars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1295400"/>
            <a:ext cx="2743200" cy="22098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2590800"/>
            <a:ext cx="1524000" cy="1371600"/>
          </a:xfrm>
          <a:prstGeom prst="rect">
            <a:avLst/>
          </a:prstGeom>
          <a:solidFill>
            <a:srgbClr val="00B0F0">
              <a:alpha val="17000"/>
            </a:srgb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5257800"/>
            <a:ext cx="1524000" cy="1371600"/>
          </a:xfrm>
          <a:prstGeom prst="rect">
            <a:avLst/>
          </a:prstGeom>
          <a:solidFill>
            <a:srgbClr val="00B0F0">
              <a:alpha val="19000"/>
            </a:srgb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2286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Mineral Spectral Library For this Study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1" descr="C:\Users\Owner\Desktop\TES\Global View of Du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686800" cy="304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6146" name="Picture 2" descr="Home">
            <a:hlinkClick r:id="rId3" tooltip="Hom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81000"/>
            <a:ext cx="3276600" cy="1600200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  <p:cxnSp>
        <p:nvCxnSpPr>
          <p:cNvPr id="27" name="Straight Connector 26"/>
          <p:cNvCxnSpPr>
            <a:stCxn id="32" idx="2"/>
          </p:cNvCxnSpPr>
          <p:nvPr/>
        </p:nvCxnSpPr>
        <p:spPr>
          <a:xfrm>
            <a:off x="3581400" y="2667000"/>
            <a:ext cx="1600200" cy="25146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2" idx="3"/>
          </p:cNvCxnSpPr>
          <p:nvPr/>
        </p:nvCxnSpPr>
        <p:spPr>
          <a:xfrm>
            <a:off x="3733800" y="2514600"/>
            <a:ext cx="4572000" cy="10668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33800" y="2667000"/>
            <a:ext cx="1371600" cy="1066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2" idx="3"/>
          </p:cNvCxnSpPr>
          <p:nvPr/>
        </p:nvCxnSpPr>
        <p:spPr>
          <a:xfrm>
            <a:off x="3733800" y="2514600"/>
            <a:ext cx="2057400" cy="9906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realiousTES spectrum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2819400"/>
            <a:ext cx="4030429" cy="3276600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7391400" y="2971800"/>
            <a:ext cx="381000" cy="609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43800" y="4267200"/>
            <a:ext cx="533400" cy="1143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72400" y="5791200"/>
            <a:ext cx="304800" cy="3048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" y="3947161"/>
            <a:ext cx="7955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USGS Dune Database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Dune Selection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6 dunes total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Large dunes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Within equatorial region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2060"/>
                </a:solidFill>
              </a:rPr>
              <a:t>Thermal Emission Spectrometer (TES) spectra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4384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990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60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733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-60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48200" y="609600"/>
            <a:ext cx="466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0" y="609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-180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3352800"/>
            <a:ext cx="2286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57400" y="3352800"/>
            <a:ext cx="2286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9000" y="2362200"/>
            <a:ext cx="304800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72400" y="2514600"/>
            <a:ext cx="228600" cy="22860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81000" y="609600"/>
            <a:ext cx="747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180</a:t>
            </a:r>
            <a:r>
              <a:rPr lang="en-US" sz="2400" b="1" dirty="0" smtClean="0">
                <a:solidFill>
                  <a:srgbClr val="000000"/>
                </a:solidFill>
                <a:latin typeface="Adobe Garamond Pro"/>
              </a:rPr>
              <a:t>°</a:t>
            </a:r>
            <a:endParaRPr lang="en-US" sz="2400" dirty="0"/>
          </a:p>
        </p:txBody>
      </p:sp>
      <p:cxnSp>
        <p:nvCxnSpPr>
          <p:cNvPr id="66" name="Straight Connector 65"/>
          <p:cNvCxnSpPr>
            <a:endCxn id="64" idx="1"/>
          </p:cNvCxnSpPr>
          <p:nvPr/>
        </p:nvCxnSpPr>
        <p:spPr>
          <a:xfrm flipH="1" flipV="1">
            <a:off x="381000" y="840433"/>
            <a:ext cx="76200" cy="15016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9144000" y="8382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04800" y="10668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381000" y="40386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28600" y="27432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0" y="0"/>
            <a:ext cx="998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Java Mission-Planning and Analysis for Remote Sensing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realiousTES spectrum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76400"/>
            <a:ext cx="4220307" cy="3657600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685800" y="381000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00"/>
                </a:solidFill>
              </a:rPr>
              <a:t>JMARS&amp;TES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334000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Located:  </a:t>
            </a:r>
          </a:p>
          <a:p>
            <a:r>
              <a:rPr lang="en-US" sz="2800" b="1" dirty="0" smtClean="0">
                <a:solidFill>
                  <a:srgbClr val="000000"/>
                </a:solidFill>
              </a:rPr>
              <a:t>(311.625 E, -7.875)</a:t>
            </a:r>
            <a:endParaRPr lang="en-US" sz="2800" b="1" dirty="0">
              <a:solidFill>
                <a:srgbClr val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352800" y="1447800"/>
            <a:ext cx="1600200" cy="91440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29000" y="3352800"/>
            <a:ext cx="2209800" cy="30480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181600"/>
            <a:ext cx="1676400" cy="45720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earlious graph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304800"/>
            <a:ext cx="2971800" cy="2059195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7" name="Picture 16" descr="Arealious graph 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2438400"/>
            <a:ext cx="2816941" cy="20574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8" name="Picture 17" descr="Arealious graph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4724400"/>
            <a:ext cx="2595238" cy="1895475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5029200" y="228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Off the Dune: North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8400" y="2590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On Dune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6400" y="4800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Off Dune: South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29400" y="914400"/>
            <a:ext cx="533400" cy="762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162800" y="762000"/>
            <a:ext cx="914400" cy="3810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077200" y="533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00" y="1143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Dune ID: 3124-080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00400" y="1905000"/>
            <a:ext cx="381000" cy="6858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04800" cy="8382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05200" y="5029200"/>
            <a:ext cx="381000" cy="30480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609600"/>
          <a:ext cx="9144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7000" y="0"/>
            <a:ext cx="304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</a:rPr>
              <a:t>DaVinci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524000"/>
          <a:ext cx="8458201" cy="4800597"/>
        </p:xfrm>
        <a:graphic>
          <a:graphicData uri="http://schemas.openxmlformats.org/drawingml/2006/table">
            <a:tbl>
              <a:tblPr/>
              <a:tblGrid>
                <a:gridCol w="2406167"/>
                <a:gridCol w="2050472"/>
                <a:gridCol w="1930166"/>
                <a:gridCol w="2071396"/>
              </a:tblGrid>
              <a:tr h="98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On the Dune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Off the Dune North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Off the Dune South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Olivine </a:t>
                      </a:r>
                      <a:r>
                        <a:rPr lang="en-US" sz="2400" b="1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Fo35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36.01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38.85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36.21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Microcline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18.7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19.93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18.53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1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>
                          <a:solidFill>
                            <a:srgbClr val="002060"/>
                          </a:solidFill>
                          <a:latin typeface="+mj-lt"/>
                        </a:rPr>
                        <a:t>Anorthoclase</a:t>
                      </a:r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12.26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13.11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11.91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Andesine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Diopside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Enstatite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Quartz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33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Mineral Composition Comparison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2410</TotalTime>
  <Words>353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Mineral Analysis of Martian Dunes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Conclusion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 Analysis of Dunes on Mars</dc:title>
  <dc:creator>Owner</dc:creator>
  <cp:lastModifiedBy>Owner</cp:lastModifiedBy>
  <cp:revision>201</cp:revision>
  <dcterms:created xsi:type="dcterms:W3CDTF">2012-02-09T23:42:41Z</dcterms:created>
  <dcterms:modified xsi:type="dcterms:W3CDTF">2012-04-11T15:33:09Z</dcterms:modified>
</cp:coreProperties>
</file>